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56" r:id="rId2"/>
    <p:sldId id="266" r:id="rId3"/>
    <p:sldId id="297" r:id="rId4"/>
    <p:sldId id="373" r:id="rId5"/>
    <p:sldId id="371" r:id="rId6"/>
    <p:sldId id="349"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46" r:id="rId20"/>
    <p:sldId id="359" r:id="rId21"/>
    <p:sldId id="389" r:id="rId22"/>
    <p:sldId id="390" r:id="rId23"/>
    <p:sldId id="391" r:id="rId24"/>
    <p:sldId id="392" r:id="rId25"/>
    <p:sldId id="393" r:id="rId26"/>
    <p:sldId id="369" r:id="rId27"/>
    <p:sldId id="374" r:id="rId28"/>
    <p:sldId id="375" r:id="rId29"/>
    <p:sldId id="291" r:id="rId30"/>
    <p:sldId id="394" r:id="rId31"/>
    <p:sldId id="33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33CC"/>
    <a:srgbClr val="EFF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88546" autoAdjust="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0626E-05A6-4E06-AAFD-6AA96F93E261}" type="doc">
      <dgm:prSet loTypeId="urn:microsoft.com/office/officeart/2016/7/layout/LinearBlockProcessNumbered" loCatId="process" qsTypeId="urn:microsoft.com/office/officeart/2005/8/quickstyle/simple4" qsCatId="simple" csTypeId="urn:microsoft.com/office/officeart/2005/8/colors/accent5_3" csCatId="accent5"/>
      <dgm:spPr/>
      <dgm:t>
        <a:bodyPr/>
        <a:lstStyle/>
        <a:p>
          <a:endParaRPr lang="en-US"/>
        </a:p>
      </dgm:t>
    </dgm:pt>
    <dgm:pt modelId="{F2DF699B-0B9C-4255-B399-E5772D660B6A}" type="pres">
      <dgm:prSet presAssocID="{DA10626E-05A6-4E06-AAFD-6AA96F93E261}" presName="Name0" presStyleCnt="0">
        <dgm:presLayoutVars>
          <dgm:animLvl val="lvl"/>
          <dgm:resizeHandles val="exact"/>
        </dgm:presLayoutVars>
      </dgm:prSet>
      <dgm:spPr/>
      <dgm:t>
        <a:bodyPr/>
        <a:lstStyle/>
        <a:p>
          <a:endParaRPr lang="en-US"/>
        </a:p>
      </dgm:t>
    </dgm:pt>
  </dgm:ptLst>
  <dgm:cxnLst>
    <dgm:cxn modelId="{C1E7D9AF-EA9F-4AB3-B334-C4AA83E9875D}" type="presOf" srcId="{DA10626E-05A6-4E06-AAFD-6AA96F93E261}" destId="{F2DF699B-0B9C-4255-B399-E5772D660B6A}" srcOrd="0"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BC2DE3A0-B688-4C79-9FDB-A674DD8331D9}" type="datetimeFigureOut">
              <a:rPr lang="en-US" smtClean="0"/>
              <a:t>2/26/2021</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BC21FCDE-6DF5-4EBE-90FB-4CC132E09FF3}" type="slidenum">
              <a:rPr lang="en-US" smtClean="0"/>
              <a:t>‹#›</a:t>
            </a:fld>
            <a:endParaRPr lang="en-US"/>
          </a:p>
        </p:txBody>
      </p:sp>
    </p:spTree>
    <p:extLst>
      <p:ext uri="{BB962C8B-B14F-4D97-AF65-F5344CB8AC3E}">
        <p14:creationId xmlns:p14="http://schemas.microsoft.com/office/powerpoint/2010/main" val="322720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F69861A9-1E3B-469E-A7E3-8D89B7E14255}" type="datetimeFigureOut">
              <a:rPr lang="en-US" smtClean="0"/>
              <a:t>2/26/2021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C302F5-8A74-414D-B489-7AD11BD08F3E}" type="slidenum">
              <a:rPr lang="en-US" smtClean="0"/>
              <a:t>‹#›</a:t>
            </a:fld>
            <a:endParaRPr lang="en-US"/>
          </a:p>
        </p:txBody>
      </p:sp>
    </p:spTree>
    <p:extLst>
      <p:ext uri="{BB962C8B-B14F-4D97-AF65-F5344CB8AC3E}">
        <p14:creationId xmlns:p14="http://schemas.microsoft.com/office/powerpoint/2010/main" val="353196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crpcgis.maps.arcgis.com/apps/webappviewer/index.html?id=fddf3557c5d84bd8bab643a92fa38836"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tcrpcgis.maps.arcgis.com/apps/CrowdsourceReporter/index.html?appid=d5151985a6f342ffb6bdcc7dc22638f4" TargetMode="External"/><Relationship Id="rId4" Type="http://schemas.openxmlformats.org/officeDocument/2006/relationships/hyperlink" Target="https://tcrpcgis.maps.arcgis.com/apps/webappviewer/index.html?id=2d0714fb741748d6aaadcc68251064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302F5-8A74-414D-B489-7AD11BD08F3E}" type="slidenum">
              <a:rPr lang="en-US" smtClean="0"/>
              <a:t>1</a:t>
            </a:fld>
            <a:endParaRPr lang="en-US"/>
          </a:p>
        </p:txBody>
      </p:sp>
    </p:spTree>
    <p:extLst>
      <p:ext uri="{BB962C8B-B14F-4D97-AF65-F5344CB8AC3E}">
        <p14:creationId xmlns:p14="http://schemas.microsoft.com/office/powerpoint/2010/main" val="162130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8217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6604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https://tcrpcgis.maps.arcgis.com/apps/webappviewer/index.html?id=fddf3557c5d84bd8bab643a92fa38836</a:t>
            </a:r>
            <a:endParaRPr lang="en-US" dirty="0">
              <a:hlinkClick r:id="" action="ppaction://noaction"/>
            </a:endParaRPr>
          </a:p>
          <a:p>
            <a:r>
              <a:rPr lang="en-US" dirty="0">
                <a:hlinkClick r:id="" action="ppaction://noaction"/>
              </a:rPr>
              <a:t>https://tcrpcgis.maps.arcgis.com/apps/webappviewer/index.html?id=d22225a985aa40eebc6588a323521a3b</a:t>
            </a:r>
            <a:endParaRPr lang="en-US" dirty="0"/>
          </a:p>
          <a:p>
            <a:r>
              <a:rPr lang="en-US" dirty="0">
                <a:hlinkClick r:id="rId4"/>
              </a:rPr>
              <a:t>https://tcrpcgis.maps.arcgis.com/apps/webappviewer/index.html?id=2d0714fb741748d6aaadcc68251064ce</a:t>
            </a:r>
            <a:endParaRPr lang="en-US" dirty="0"/>
          </a:p>
          <a:p>
            <a:r>
              <a:rPr lang="en-US" dirty="0">
                <a:hlinkClick r:id="rId5"/>
              </a:rPr>
              <a:t>https://tcrpcgis.maps.arcgis.com/apps/CrowdsourceReporter/index.html?appid=d5151985a6f342ffb6bdcc7dc22638f4</a:t>
            </a:r>
            <a:endParaRPr lang="en-US" dirty="0"/>
          </a:p>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1096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C302F5-8A74-414D-B489-7AD11BD08F3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4417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Demographics:</a:t>
            </a:r>
            <a:r>
              <a:rPr lang="en-US" baseline="0" dirty="0" smtClean="0"/>
              <a:t> </a:t>
            </a:r>
            <a:r>
              <a:rPr lang="en-US" sz="1200" b="0" i="0" kern="1200" dirty="0" smtClean="0">
                <a:solidFill>
                  <a:schemeClr val="tx1"/>
                </a:solidFill>
                <a:effectLst/>
                <a:latin typeface="+mn-lt"/>
                <a:ea typeface="+mn-ea"/>
                <a:cs typeface="+mn-cs"/>
              </a:rPr>
              <a:t>Racial and ethnic diversity can be indicative of economic and behavioral patterns. For example, racially, ethnically and ability homogeneous areas are sometimes representative of concentrated poverty or concentrated wealth. They could also be indicative of discriminatory housing policies or other related barriers. Or if an</a:t>
            </a:r>
            <a:r>
              <a:rPr lang="en-US" sz="1200" b="0" i="0" kern="1200" baseline="0" dirty="0" smtClean="0">
                <a:solidFill>
                  <a:schemeClr val="tx1"/>
                </a:solidFill>
                <a:effectLst/>
                <a:latin typeface="+mn-lt"/>
                <a:ea typeface="+mn-ea"/>
                <a:cs typeface="+mn-cs"/>
              </a:rPr>
              <a:t> area has a high concentration of aging population, do they have when they need to age in place?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t>8</a:t>
            </a:fld>
            <a:endParaRPr lang="en-US"/>
          </a:p>
        </p:txBody>
      </p:sp>
    </p:spTree>
    <p:extLst>
      <p:ext uri="{BB962C8B-B14F-4D97-AF65-F5344CB8AC3E}">
        <p14:creationId xmlns:p14="http://schemas.microsoft.com/office/powerpoint/2010/main" val="130816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Demographics:</a:t>
            </a:r>
            <a:r>
              <a:rPr lang="en-US" baseline="0" dirty="0" smtClean="0"/>
              <a:t> </a:t>
            </a:r>
            <a:r>
              <a:rPr lang="en-US" sz="1200" b="0" i="0" kern="1200" dirty="0" smtClean="0">
                <a:solidFill>
                  <a:schemeClr val="tx1"/>
                </a:solidFill>
                <a:effectLst/>
                <a:latin typeface="+mn-lt"/>
                <a:ea typeface="+mn-ea"/>
                <a:cs typeface="+mn-cs"/>
              </a:rPr>
              <a:t>Racial and ethnic diversity can be indicative of economic and behavioral patterns. For example, racially and ethnically homogeneous areas are sometimes representative of concentrated poverty or concentrated wealth. They could also be indicative of discriminatory housing policies or other related barriers.</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t>9</a:t>
            </a:fld>
            <a:endParaRPr lang="en-US"/>
          </a:p>
        </p:txBody>
      </p:sp>
    </p:spTree>
    <p:extLst>
      <p:ext uri="{BB962C8B-B14F-4D97-AF65-F5344CB8AC3E}">
        <p14:creationId xmlns:p14="http://schemas.microsoft.com/office/powerpoint/2010/main" val="358325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t>10</a:t>
            </a:fld>
            <a:endParaRPr lang="en-US"/>
          </a:p>
        </p:txBody>
      </p:sp>
    </p:spTree>
    <p:extLst>
      <p:ext uri="{BB962C8B-B14F-4D97-AF65-F5344CB8AC3E}">
        <p14:creationId xmlns:p14="http://schemas.microsoft.com/office/powerpoint/2010/main" val="379432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t>16</a:t>
            </a:fld>
            <a:endParaRPr lang="en-US"/>
          </a:p>
        </p:txBody>
      </p:sp>
    </p:spTree>
    <p:extLst>
      <p:ext uri="{BB962C8B-B14F-4D97-AF65-F5344CB8AC3E}">
        <p14:creationId xmlns:p14="http://schemas.microsoft.com/office/powerpoint/2010/main" val="367921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t>17</a:t>
            </a:fld>
            <a:endParaRPr lang="en-US"/>
          </a:p>
        </p:txBody>
      </p:sp>
    </p:spTree>
    <p:extLst>
      <p:ext uri="{BB962C8B-B14F-4D97-AF65-F5344CB8AC3E}">
        <p14:creationId xmlns:p14="http://schemas.microsoft.com/office/powerpoint/2010/main" val="425437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t>18</a:t>
            </a:fld>
            <a:endParaRPr lang="en-US"/>
          </a:p>
        </p:txBody>
      </p:sp>
    </p:spTree>
    <p:extLst>
      <p:ext uri="{BB962C8B-B14F-4D97-AF65-F5344CB8AC3E}">
        <p14:creationId xmlns:p14="http://schemas.microsoft.com/office/powerpoint/2010/main" val="26016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302F5-8A74-414D-B489-7AD11BD08F3E}" type="slidenum">
              <a:rPr lang="en-US" smtClean="0"/>
              <a:t>19</a:t>
            </a:fld>
            <a:endParaRPr lang="en-US"/>
          </a:p>
        </p:txBody>
      </p:sp>
    </p:spTree>
    <p:extLst>
      <p:ext uri="{BB962C8B-B14F-4D97-AF65-F5344CB8AC3E}">
        <p14:creationId xmlns:p14="http://schemas.microsoft.com/office/powerpoint/2010/main" val="155057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2E91FE-5719-49D5-AFDA-615E01868978}"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420097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2FAA0D-74C7-4BD0-AD8B-D276B3AF8EF7}"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261202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49DE8-67A4-484E-B116-D4598827445E}"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300507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345AA-9079-43B8-A789-AC8025C37503}"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73119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1672A-3C83-4B15-8B3C-455103AEECEA}"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384080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F64C4C-5DF4-4E98-AA43-F5DFE81115D5}"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244594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7268F2-0E0D-49B6-86C5-6B616CD8E356}" type="datetime1">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210569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07BF31-60B2-4160-BD94-B8989E09CFBA}" type="datetime1">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299030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0C4A4-01F0-4368-B32F-B836B49C0EC4}" type="datetime1">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385187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94D80-5B31-476B-B6C0-67B78C06AD2E}"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206049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F6654-8EE4-4051-8B6A-F25A5572C83D}"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1D089-B714-4AFD-BFC1-2053DDE6688C}" type="slidenum">
              <a:rPr lang="en-US" smtClean="0"/>
              <a:t>‹#›</a:t>
            </a:fld>
            <a:endParaRPr lang="en-US"/>
          </a:p>
        </p:txBody>
      </p:sp>
    </p:spTree>
    <p:extLst>
      <p:ext uri="{BB962C8B-B14F-4D97-AF65-F5344CB8AC3E}">
        <p14:creationId xmlns:p14="http://schemas.microsoft.com/office/powerpoint/2010/main" val="293979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B90D3-3158-40ED-84DA-B9FA5DFB9190}" type="datetime1">
              <a:rPr lang="en-US" smtClean="0">
                <a:solidFill>
                  <a:prstClr val="black">
                    <a:tint val="75000"/>
                  </a:prstClr>
                </a:solidFill>
              </a:rPr>
              <a:t>2/26/2021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49645-141C-4E6C-888C-15A5C69432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9323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healthycapitalcountie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hoyt@mmdhd.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khall@mitcrpc.org" TargetMode="External"/><Relationship Id="rId4" Type="http://schemas.openxmlformats.org/officeDocument/2006/relationships/hyperlink" Target="mailto:jsinno@ingham.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mitcrpc.org/trailexplorer" TargetMode="External"/><Relationship Id="rId3" Type="http://schemas.openxmlformats.org/officeDocument/2006/relationships/image" Target="../media/image17.png"/><Relationship Id="rId7" Type="http://schemas.openxmlformats.org/officeDocument/2006/relationships/hyperlink" Target="https://tcrpcgis.maps.arcgis.com/apps/webappviewer/index.html?id=c43e063de4a148a5a266f6ef95759292"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tcrpcgis.maps.arcgis.com/apps/webappviewer/index.html?id=c6321d634152497684229b427713f9f9" TargetMode="Externa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hyperlink" Target="https://www.mitcrpc.org/map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64035"/>
          <a:stretch/>
        </p:blipFill>
        <p:spPr>
          <a:xfrm>
            <a:off x="471055" y="-517292"/>
            <a:ext cx="5832764" cy="305960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779"/>
          <a:stretch/>
        </p:blipFill>
        <p:spPr>
          <a:xfrm>
            <a:off x="28052" y="1440873"/>
            <a:ext cx="7068074" cy="2064327"/>
          </a:xfrm>
          <a:prstGeom prst="rect">
            <a:avLst/>
          </a:prstGeom>
        </p:spPr>
      </p:pic>
      <p:sp>
        <p:nvSpPr>
          <p:cNvPr id="8" name="TextBox 7"/>
          <p:cNvSpPr txBox="1"/>
          <p:nvPr/>
        </p:nvSpPr>
        <p:spPr>
          <a:xfrm>
            <a:off x="429662" y="3505200"/>
            <a:ext cx="6511636" cy="3600986"/>
          </a:xfrm>
          <a:prstGeom prst="rect">
            <a:avLst/>
          </a:prstGeom>
          <a:noFill/>
        </p:spPr>
        <p:txBody>
          <a:bodyPr wrap="square" rtlCol="0">
            <a:spAutoFit/>
          </a:bodyPr>
          <a:lstStyle/>
          <a:p>
            <a:r>
              <a:rPr lang="en-US" sz="4000" dirty="0" smtClean="0">
                <a:latin typeface="Franklin Gothic Medium" panose="020B0603020102020204" pitchFamily="34" charset="0"/>
              </a:rPr>
              <a:t>Stakeholder Meeting #2 </a:t>
            </a:r>
          </a:p>
          <a:p>
            <a:r>
              <a:rPr lang="en-US" sz="4000" dirty="0" smtClean="0">
                <a:latin typeface="Franklin Gothic Medium" panose="020B0603020102020204" pitchFamily="34" charset="0"/>
              </a:rPr>
              <a:t>Asset Mapping</a:t>
            </a:r>
          </a:p>
          <a:p>
            <a:endParaRPr lang="en-US" sz="4000" dirty="0">
              <a:latin typeface="Franklin Gothic Medium" panose="020B0603020102020204" pitchFamily="34" charset="0"/>
            </a:endParaRPr>
          </a:p>
          <a:p>
            <a:r>
              <a:rPr lang="en-US" sz="2400" dirty="0" smtClean="0">
                <a:latin typeface="Franklin Gothic Medium" panose="020B0603020102020204" pitchFamily="34" charset="0"/>
              </a:rPr>
              <a:t>February 2021</a:t>
            </a:r>
            <a:endParaRPr lang="en-US" sz="2400" dirty="0">
              <a:latin typeface="Franklin Gothic Medium" panose="020B0603020102020204" pitchFamily="34" charset="0"/>
            </a:endParaRPr>
          </a:p>
          <a:p>
            <a:r>
              <a:rPr lang="en-US" sz="2400" dirty="0">
                <a:latin typeface="Franklin Gothic Medium" panose="020B0603020102020204" pitchFamily="34" charset="0"/>
                <a:hlinkClick r:id="rId4"/>
              </a:rPr>
              <a:t>www.healthycapitalcounties.org</a:t>
            </a:r>
            <a:endParaRPr lang="en-US" sz="2400" dirty="0">
              <a:latin typeface="Franklin Gothic Medium" panose="020B0603020102020204" pitchFamily="34" charset="0"/>
            </a:endParaRPr>
          </a:p>
          <a:p>
            <a:r>
              <a:rPr lang="en-US" sz="2400" dirty="0">
                <a:latin typeface="Franklin Gothic Medium" panose="020B0603020102020204" pitchFamily="34" charset="0"/>
              </a:rPr>
              <a:t>www.facebook.com/healthycapitalcounties</a:t>
            </a:r>
          </a:p>
          <a:p>
            <a:endParaRPr lang="en-US" sz="3600" dirty="0">
              <a:latin typeface="Franklin Gothic Medium" panose="020B0603020102020204" pitchFamily="34" charset="0"/>
            </a:endParaRPr>
          </a:p>
        </p:txBody>
      </p:sp>
      <p:sp>
        <p:nvSpPr>
          <p:cNvPr id="2" name="Slide Number Placeholder 1"/>
          <p:cNvSpPr>
            <a:spLocks noGrp="1"/>
          </p:cNvSpPr>
          <p:nvPr>
            <p:ph type="sldNum" sz="quarter" idx="12"/>
          </p:nvPr>
        </p:nvSpPr>
        <p:spPr/>
        <p:txBody>
          <a:bodyPr/>
          <a:lstStyle/>
          <a:p>
            <a:fld id="{0CD1D089-B714-4AFD-BFC1-2053DDE6688C}" type="slidenum">
              <a:rPr lang="en-US" smtClean="0"/>
              <a:t>1</a:t>
            </a:fld>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6822" y="0"/>
            <a:ext cx="5445177" cy="6858000"/>
          </a:xfrm>
          <a:prstGeom prst="rect">
            <a:avLst/>
          </a:prstGeom>
        </p:spPr>
      </p:pic>
    </p:spTree>
    <p:extLst>
      <p:ext uri="{BB962C8B-B14F-4D97-AF65-F5344CB8AC3E}">
        <p14:creationId xmlns:p14="http://schemas.microsoft.com/office/powerpoint/2010/main" val="48793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26497" t="26672" r="19803" b="8074"/>
          <a:stretch/>
        </p:blipFill>
        <p:spPr>
          <a:xfrm>
            <a:off x="911943" y="1755058"/>
            <a:ext cx="10180320" cy="4601292"/>
          </a:xfrm>
          <a:prstGeom prst="rect">
            <a:avLst/>
          </a:prstGeom>
        </p:spPr>
      </p:pic>
      <p:sp>
        <p:nvSpPr>
          <p:cNvPr id="4" name="Slide Number Placeholder 3"/>
          <p:cNvSpPr>
            <a:spLocks noGrp="1"/>
          </p:cNvSpPr>
          <p:nvPr>
            <p:ph type="sldNum" sz="quarter" idx="12"/>
          </p:nvPr>
        </p:nvSpPr>
        <p:spPr/>
        <p:txBody>
          <a:bodyPr/>
          <a:lstStyle/>
          <a:p>
            <a:fld id="{0CD1D089-B714-4AFD-BFC1-2053DDE6688C}" type="slidenum">
              <a:rPr lang="en-US" smtClean="0"/>
              <a:t>10</a:t>
            </a:fld>
            <a:endParaRPr lang="en-US"/>
          </a:p>
        </p:txBody>
      </p:sp>
      <p:sp>
        <p:nvSpPr>
          <p:cNvPr id="6" name="Title 1"/>
          <p:cNvSpPr>
            <a:spLocks noGrp="1"/>
          </p:cNvSpPr>
          <p:nvPr>
            <p:ph type="title"/>
          </p:nvPr>
        </p:nvSpPr>
        <p:spPr>
          <a:xfrm>
            <a:off x="838200" y="365125"/>
            <a:ext cx="10515600" cy="1325563"/>
          </a:xfrm>
        </p:spPr>
        <p:txBody>
          <a:bodyPr/>
          <a:lstStyle/>
          <a:p>
            <a:r>
              <a:rPr lang="en-US" dirty="0" smtClean="0">
                <a:latin typeface="+mn-lt"/>
              </a:rPr>
              <a:t>What is Assets Mapping/Visualization</a:t>
            </a:r>
            <a:endParaRPr lang="en-US" dirty="0">
              <a:latin typeface="+mn-lt"/>
            </a:endParaRPr>
          </a:p>
        </p:txBody>
      </p:sp>
    </p:spTree>
    <p:extLst>
      <p:ext uri="{BB962C8B-B14F-4D97-AF65-F5344CB8AC3E}">
        <p14:creationId xmlns:p14="http://schemas.microsoft.com/office/powerpoint/2010/main" val="224403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Key </a:t>
            </a:r>
            <a:r>
              <a:rPr lang="en-US" dirty="0" smtClean="0">
                <a:latin typeface="+mn-lt"/>
              </a:rPr>
              <a:t>Benefits of </a:t>
            </a:r>
            <a:r>
              <a:rPr lang="en-US" dirty="0">
                <a:latin typeface="+mn-lt"/>
              </a:rPr>
              <a:t>Asset </a:t>
            </a:r>
            <a:r>
              <a:rPr lang="en-US" dirty="0" smtClean="0">
                <a:latin typeface="+mn-lt"/>
              </a:rPr>
              <a:t>Mapping</a:t>
            </a:r>
            <a:endParaRPr lang="en-US" dirty="0">
              <a:latin typeface="+mn-lt"/>
            </a:endParaRPr>
          </a:p>
        </p:txBody>
      </p:sp>
      <p:sp>
        <p:nvSpPr>
          <p:cNvPr id="30723" name="Rectangle 3"/>
          <p:cNvSpPr>
            <a:spLocks noGrp="1" noChangeArrowheads="1"/>
          </p:cNvSpPr>
          <p:nvPr>
            <p:ph idx="1"/>
          </p:nvPr>
        </p:nvSpPr>
        <p:spPr>
          <a:xfrm>
            <a:off x="838200" y="1825625"/>
            <a:ext cx="10827774" cy="4895850"/>
          </a:xfrm>
          <a:noFill/>
        </p:spPr>
        <p:txBody>
          <a:bodyPr>
            <a:normAutofit/>
          </a:bodyPr>
          <a:lstStyle/>
          <a:p>
            <a:pPr marL="228600" lvl="2">
              <a:lnSpc>
                <a:spcPct val="110000"/>
              </a:lnSpc>
              <a:spcBef>
                <a:spcPts val="1000"/>
              </a:spcBef>
            </a:pPr>
            <a:r>
              <a:rPr lang="en-US" sz="2800" dirty="0" smtClean="0">
                <a:latin typeface="Calibri" panose="020F0502020204030204" pitchFamily="34" charset="0"/>
                <a:cs typeface="Calibri" panose="020F0502020204030204" pitchFamily="34" charset="0"/>
              </a:rPr>
              <a:t>Helps </a:t>
            </a:r>
            <a:r>
              <a:rPr lang="en-US" sz="2800" dirty="0">
                <a:latin typeface="Calibri" panose="020F0502020204030204" pitchFamily="34" charset="0"/>
                <a:cs typeface="Calibri" panose="020F0502020204030204" pitchFamily="34" charset="0"/>
              </a:rPr>
              <a:t>build partnerships in </a:t>
            </a:r>
            <a:r>
              <a:rPr lang="en-US" sz="2800" dirty="0" smtClean="0">
                <a:latin typeface="Calibri" panose="020F0502020204030204" pitchFamily="34" charset="0"/>
                <a:cs typeface="Calibri" panose="020F0502020204030204" pitchFamily="34" charset="0"/>
              </a:rPr>
              <a:t>communities</a:t>
            </a:r>
          </a:p>
          <a:p>
            <a:pPr marL="228600" lvl="2">
              <a:lnSpc>
                <a:spcPct val="110000"/>
              </a:lnSpc>
              <a:spcBef>
                <a:spcPts val="1000"/>
              </a:spcBef>
            </a:pPr>
            <a:r>
              <a:rPr lang="en-US" sz="2800" dirty="0">
                <a:latin typeface="Calibri" panose="020F0502020204030204" pitchFamily="34" charset="0"/>
                <a:cs typeface="Calibri" panose="020F0502020204030204" pitchFamily="34" charset="0"/>
              </a:rPr>
              <a:t>A</a:t>
            </a:r>
            <a:r>
              <a:rPr lang="en-US" sz="2800" dirty="0" smtClean="0">
                <a:latin typeface="Calibri" panose="020F0502020204030204" pitchFamily="34" charset="0"/>
                <a:cs typeface="Calibri" panose="020F0502020204030204" pitchFamily="34" charset="0"/>
              </a:rPr>
              <a:t>voids </a:t>
            </a:r>
            <a:r>
              <a:rPr lang="en-US" sz="2800" dirty="0">
                <a:latin typeface="Calibri" panose="020F0502020204030204" pitchFamily="34" charset="0"/>
                <a:cs typeface="Calibri" panose="020F0502020204030204" pitchFamily="34" charset="0"/>
              </a:rPr>
              <a:t>duplication of services </a:t>
            </a:r>
            <a:endParaRPr lang="en-US" sz="2800" dirty="0" smtClean="0">
              <a:latin typeface="Calibri" panose="020F0502020204030204" pitchFamily="34" charset="0"/>
              <a:cs typeface="Calibri" panose="020F0502020204030204" pitchFamily="34" charset="0"/>
            </a:endParaRPr>
          </a:p>
          <a:p>
            <a:pPr marL="228600" lvl="2">
              <a:lnSpc>
                <a:spcPct val="110000"/>
              </a:lnSpc>
              <a:spcBef>
                <a:spcPts val="1000"/>
              </a:spcBef>
            </a:pPr>
            <a:r>
              <a:rPr lang="en-US" sz="2800" dirty="0" smtClean="0">
                <a:latin typeface="Calibri" panose="020F0502020204030204" pitchFamily="34" charset="0"/>
                <a:cs typeface="Calibri" panose="020F0502020204030204" pitchFamily="34" charset="0"/>
              </a:rPr>
              <a:t>Is </a:t>
            </a:r>
            <a:r>
              <a:rPr lang="en-US" sz="2800" dirty="0">
                <a:latin typeface="Calibri" panose="020F0502020204030204" pitchFamily="34" charset="0"/>
                <a:cs typeface="Calibri" panose="020F0502020204030204" pitchFamily="34" charset="0"/>
              </a:rPr>
              <a:t>a model that treats professionals and community members as assets </a:t>
            </a:r>
            <a:endParaRPr lang="en-US" sz="2800" dirty="0" smtClean="0">
              <a:latin typeface="Calibri" panose="020F0502020204030204" pitchFamily="34" charset="0"/>
              <a:cs typeface="Calibri" panose="020F0502020204030204" pitchFamily="34" charset="0"/>
            </a:endParaRPr>
          </a:p>
          <a:p>
            <a:pPr marL="228600" lvl="2">
              <a:lnSpc>
                <a:spcPct val="110000"/>
              </a:lnSpc>
              <a:spcBef>
                <a:spcPts val="1000"/>
              </a:spcBef>
            </a:pPr>
            <a:r>
              <a:rPr lang="en-US" sz="2800" dirty="0" smtClean="0">
                <a:latin typeface="Calibri" panose="020F0502020204030204" pitchFamily="34" charset="0"/>
                <a:cs typeface="Calibri" panose="020F0502020204030204" pitchFamily="34" charset="0"/>
              </a:rPr>
              <a:t>Strives for balance in communities rather than ‘fixing’ communities</a:t>
            </a:r>
          </a:p>
          <a:p>
            <a:pPr marL="228600" lvl="2">
              <a:lnSpc>
                <a:spcPct val="110000"/>
              </a:lnSpc>
              <a:spcBef>
                <a:spcPts val="1000"/>
              </a:spcBef>
            </a:pPr>
            <a:r>
              <a:rPr lang="en-US" sz="2800" dirty="0" smtClean="0">
                <a:latin typeface="Calibri" panose="020F0502020204030204" pitchFamily="34" charset="0"/>
                <a:cs typeface="Calibri" panose="020F0502020204030204" pitchFamily="34" charset="0"/>
              </a:rPr>
              <a:t>Stimulates solution-focused thinking</a:t>
            </a:r>
          </a:p>
          <a:p>
            <a:pPr marL="228600" lvl="2">
              <a:lnSpc>
                <a:spcPct val="110000"/>
              </a:lnSpc>
              <a:spcBef>
                <a:spcPts val="1000"/>
              </a:spcBef>
            </a:pPr>
            <a:r>
              <a:rPr lang="en-US" sz="2800" dirty="0" smtClean="0">
                <a:latin typeface="Calibri" panose="020F0502020204030204" pitchFamily="34" charset="0"/>
                <a:cs typeface="Calibri" panose="020F0502020204030204" pitchFamily="34" charset="0"/>
              </a:rPr>
              <a:t>Builds long-term assets in the community</a:t>
            </a:r>
            <a:endParaRPr lang="en-US" sz="2800" b="1" dirty="0">
              <a:latin typeface="Comic Sans MS" pitchFamily="66" charset="0"/>
            </a:endParaRPr>
          </a:p>
        </p:txBody>
      </p:sp>
      <p:sp>
        <p:nvSpPr>
          <p:cNvPr id="5" name="Slide Number Placeholder 5"/>
          <p:cNvSpPr>
            <a:spLocks noGrp="1"/>
          </p:cNvSpPr>
          <p:nvPr>
            <p:ph type="sldNum" sz="quarter" idx="12"/>
          </p:nvPr>
        </p:nvSpPr>
        <p:spPr/>
        <p:txBody>
          <a:bodyPr/>
          <a:lstStyle/>
          <a:p>
            <a:fld id="{20DC665B-AFD9-4AA8-924C-A83153E4F209}" type="slidenum">
              <a:rPr lang="en-US">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36305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365125"/>
            <a:ext cx="11202329" cy="1544791"/>
          </a:xfrm>
        </p:spPr>
        <p:txBody>
          <a:bodyPr/>
          <a:lstStyle/>
          <a:p>
            <a:r>
              <a:rPr lang="en-US" dirty="0">
                <a:latin typeface="+mn-lt"/>
              </a:rPr>
              <a:t>Why is Asset Mapping Useful for </a:t>
            </a:r>
            <a:r>
              <a:rPr lang="en-US" dirty="0" smtClean="0">
                <a:latin typeface="+mn-lt"/>
              </a:rPr>
              <a:t>Sustainability and Community Health Assessments?</a:t>
            </a:r>
            <a:endParaRPr lang="en-US" dirty="0">
              <a:latin typeface="+mn-lt"/>
            </a:endParaRPr>
          </a:p>
        </p:txBody>
      </p:sp>
      <p:sp>
        <p:nvSpPr>
          <p:cNvPr id="7171" name="Rectangle 3"/>
          <p:cNvSpPr>
            <a:spLocks noGrp="1" noChangeArrowheads="1"/>
          </p:cNvSpPr>
          <p:nvPr>
            <p:ph idx="1"/>
          </p:nvPr>
        </p:nvSpPr>
        <p:spPr>
          <a:xfrm>
            <a:off x="647700" y="2175387"/>
            <a:ext cx="10706100" cy="4546088"/>
          </a:xfrm>
        </p:spPr>
        <p:txBody>
          <a:bodyPr/>
          <a:lstStyle/>
          <a:p>
            <a:pPr>
              <a:spcAft>
                <a:spcPts val="600"/>
              </a:spcAft>
            </a:pPr>
            <a:r>
              <a:rPr lang="en-US" dirty="0" smtClean="0">
                <a:latin typeface="Calibri" panose="020F0502020204030204" pitchFamily="34" charset="0"/>
                <a:cs typeface="Calibri" panose="020F0502020204030204" pitchFamily="34" charset="0"/>
              </a:rPr>
              <a:t>Asset </a:t>
            </a:r>
            <a:r>
              <a:rPr lang="en-US" dirty="0">
                <a:latin typeface="Calibri" panose="020F0502020204030204" pitchFamily="34" charset="0"/>
                <a:cs typeface="Calibri" panose="020F0502020204030204" pitchFamily="34" charset="0"/>
              </a:rPr>
              <a:t>mapping brings the strengths of the </a:t>
            </a:r>
            <a:r>
              <a:rPr lang="en-US" dirty="0" smtClean="0">
                <a:latin typeface="Calibri" panose="020F0502020204030204" pitchFamily="34" charset="0"/>
                <a:cs typeface="Calibri" panose="020F0502020204030204" pitchFamily="34" charset="0"/>
              </a:rPr>
              <a:t>community, </a:t>
            </a:r>
            <a:r>
              <a:rPr lang="en-US" dirty="0">
                <a:latin typeface="Calibri" panose="020F0502020204030204" pitchFamily="34" charset="0"/>
                <a:cs typeface="Calibri" panose="020F0502020204030204" pitchFamily="34" charset="0"/>
              </a:rPr>
              <a:t>along with the strength of partners and </a:t>
            </a:r>
            <a:r>
              <a:rPr lang="en-US" dirty="0" smtClean="0">
                <a:latin typeface="Calibri" panose="020F0502020204030204" pitchFamily="34" charset="0"/>
                <a:cs typeface="Calibri" panose="020F0502020204030204" pitchFamily="34" charset="0"/>
              </a:rPr>
              <a:t>experts, </a:t>
            </a:r>
            <a:r>
              <a:rPr lang="en-US" dirty="0">
                <a:latin typeface="Calibri" panose="020F0502020204030204" pitchFamily="34" charset="0"/>
                <a:cs typeface="Calibri" panose="020F0502020204030204" pitchFamily="34" charset="0"/>
              </a:rPr>
              <a:t>together to develop a ‘whole </a:t>
            </a:r>
            <a:r>
              <a:rPr lang="en-US" dirty="0" smtClean="0">
                <a:latin typeface="Calibri" panose="020F0502020204030204" pitchFamily="34" charset="0"/>
                <a:cs typeface="Calibri" panose="020F0502020204030204" pitchFamily="34" charset="0"/>
              </a:rPr>
              <a:t>region’-balanced solution</a:t>
            </a:r>
          </a:p>
          <a:p>
            <a:r>
              <a:rPr lang="en-US" dirty="0">
                <a:latin typeface="Calibri" panose="020F0502020204030204" pitchFamily="34" charset="0"/>
                <a:cs typeface="Calibri" panose="020F0502020204030204" pitchFamily="34" charset="0"/>
              </a:rPr>
              <a:t>I</a:t>
            </a:r>
            <a:r>
              <a:rPr lang="en-US" dirty="0" smtClean="0">
                <a:latin typeface="Calibri" panose="020F0502020204030204" pitchFamily="34" charset="0"/>
                <a:cs typeface="Calibri" panose="020F0502020204030204" pitchFamily="34" charset="0"/>
              </a:rPr>
              <a:t>t protects from depletion of resources</a:t>
            </a:r>
          </a:p>
          <a:p>
            <a:r>
              <a:rPr lang="en-US" dirty="0" smtClean="0">
                <a:latin typeface="Calibri" panose="020F0502020204030204" pitchFamily="34" charset="0"/>
                <a:cs typeface="Calibri" panose="020F0502020204030204" pitchFamily="34" charset="0"/>
              </a:rPr>
              <a:t>For community health assessments and improvement planning, it is important to consider assets before and after deciding on health priorities</a:t>
            </a:r>
            <a:endParaRPr lang="en-US" dirty="0"/>
          </a:p>
          <a:p>
            <a:pPr lvl="4"/>
            <a:endParaRPr lang="en-US" dirty="0"/>
          </a:p>
        </p:txBody>
      </p:sp>
      <p:sp>
        <p:nvSpPr>
          <p:cNvPr id="5" name="Slide Number Placeholder 5"/>
          <p:cNvSpPr>
            <a:spLocks noGrp="1"/>
          </p:cNvSpPr>
          <p:nvPr>
            <p:ph type="sldNum" sz="quarter" idx="12"/>
          </p:nvPr>
        </p:nvSpPr>
        <p:spPr/>
        <p:txBody>
          <a:bodyPr/>
          <a:lstStyle/>
          <a:p>
            <a:fld id="{B4987F42-2873-40E0-86BC-EF1B2C62928B}" type="slidenum">
              <a:rPr lang="en-US">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309858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smtClean="0">
                <a:latin typeface="Calibri" panose="020F0502020204030204" pitchFamily="34" charset="0"/>
                <a:cs typeface="Calibri" panose="020F0502020204030204" pitchFamily="34" charset="0"/>
              </a:rPr>
              <a:t>Steps in Our Asset Mapping Process</a:t>
            </a:r>
            <a:endParaRPr lang="en-US" sz="6600" dirty="0">
              <a:latin typeface="Calibri" panose="020F0502020204030204" pitchFamily="34" charset="0"/>
              <a:cs typeface="Calibri" panose="020F0502020204030204" pitchFamily="34" charset="0"/>
            </a:endParaRPr>
          </a:p>
        </p:txBody>
      </p:sp>
      <p:sp>
        <p:nvSpPr>
          <p:cNvPr id="5123" name="Rectangle 3"/>
          <p:cNvSpPr>
            <a:spLocks noGrp="1" noChangeArrowheads="1"/>
          </p:cNvSpPr>
          <p:nvPr>
            <p:ph idx="1"/>
          </p:nvPr>
        </p:nvSpPr>
        <p:spPr>
          <a:xfrm>
            <a:off x="838200" y="1825624"/>
            <a:ext cx="8772525" cy="4395789"/>
          </a:xfrm>
        </p:spPr>
        <p:txBody>
          <a:bodyPr>
            <a:normAutofit fontScale="62500" lnSpcReduction="20000"/>
          </a:bodyPr>
          <a:lstStyle/>
          <a:p>
            <a:r>
              <a:rPr lang="en-US" sz="4000" dirty="0" smtClean="0">
                <a:latin typeface="Calibri" panose="020F0502020204030204" pitchFamily="34" charset="0"/>
                <a:cs typeface="Calibri" panose="020F0502020204030204" pitchFamily="34" charset="0"/>
              </a:rPr>
              <a:t>Step 1: Introduce </a:t>
            </a:r>
            <a:r>
              <a:rPr lang="en-US" sz="4000" dirty="0">
                <a:latin typeface="Calibri" panose="020F0502020204030204" pitchFamily="34" charset="0"/>
                <a:cs typeface="Calibri" panose="020F0502020204030204" pitchFamily="34" charset="0"/>
              </a:rPr>
              <a:t>the </a:t>
            </a:r>
            <a:r>
              <a:rPr lang="en-US" sz="4000" dirty="0" smtClean="0">
                <a:latin typeface="Calibri" panose="020F0502020204030204" pitchFamily="34" charset="0"/>
                <a:cs typeface="Calibri" panose="020F0502020204030204" pitchFamily="34" charset="0"/>
              </a:rPr>
              <a:t>asset mapping </a:t>
            </a:r>
            <a:r>
              <a:rPr lang="en-US" sz="4000" dirty="0">
                <a:latin typeface="Calibri" panose="020F0502020204030204" pitchFamily="34" charset="0"/>
                <a:cs typeface="Calibri" panose="020F0502020204030204" pitchFamily="34" charset="0"/>
              </a:rPr>
              <a:t>concept and how it </a:t>
            </a:r>
            <a:r>
              <a:rPr lang="en-US" sz="4000" dirty="0" smtClean="0">
                <a:latin typeface="Calibri" panose="020F0502020204030204" pitchFamily="34" charset="0"/>
                <a:cs typeface="Calibri" panose="020F0502020204030204" pitchFamily="34" charset="0"/>
              </a:rPr>
              <a:t>relates </a:t>
            </a:r>
            <a:r>
              <a:rPr lang="en-US" sz="4000" dirty="0">
                <a:latin typeface="Calibri" panose="020F0502020204030204" pitchFamily="34" charset="0"/>
                <a:cs typeface="Calibri" panose="020F0502020204030204" pitchFamily="34" charset="0"/>
              </a:rPr>
              <a:t>to social determinants of </a:t>
            </a:r>
            <a:r>
              <a:rPr lang="en-US" sz="4000" dirty="0" smtClean="0">
                <a:latin typeface="Calibri" panose="020F0502020204030204" pitchFamily="34" charset="0"/>
                <a:cs typeface="Calibri" panose="020F0502020204030204" pitchFamily="34" charset="0"/>
              </a:rPr>
              <a:t>health</a:t>
            </a:r>
            <a:endParaRPr lang="en-US" sz="4000" dirty="0">
              <a:latin typeface="Calibri" panose="020F0502020204030204" pitchFamily="34" charset="0"/>
              <a:cs typeface="Calibri" panose="020F0502020204030204" pitchFamily="34" charset="0"/>
            </a:endParaRPr>
          </a:p>
          <a:p>
            <a:r>
              <a:rPr lang="en-US" sz="4000" dirty="0" smtClean="0">
                <a:latin typeface="Calibri" panose="020F0502020204030204" pitchFamily="34" charset="0"/>
                <a:cs typeface="Calibri" panose="020F0502020204030204" pitchFamily="34" charset="0"/>
              </a:rPr>
              <a:t>Step 2: Identify asset </a:t>
            </a:r>
            <a:r>
              <a:rPr lang="en-US" sz="4000" dirty="0">
                <a:latin typeface="Calibri" panose="020F0502020204030204" pitchFamily="34" charset="0"/>
                <a:cs typeface="Calibri" panose="020F0502020204030204" pitchFamily="34" charset="0"/>
              </a:rPr>
              <a:t>categories for m</a:t>
            </a:r>
            <a:r>
              <a:rPr lang="en-US" sz="4000" dirty="0" smtClean="0">
                <a:latin typeface="Calibri" panose="020F0502020204030204" pitchFamily="34" charset="0"/>
                <a:cs typeface="Calibri" panose="020F0502020204030204" pitchFamily="34" charset="0"/>
              </a:rPr>
              <a:t>apping </a:t>
            </a:r>
            <a:endParaRPr lang="en-US" sz="40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Step </a:t>
            </a:r>
            <a:r>
              <a:rPr lang="en-US" sz="4000" dirty="0" smtClean="0">
                <a:latin typeface="Calibri" panose="020F0502020204030204" pitchFamily="34" charset="0"/>
                <a:cs typeface="Calibri" panose="020F0502020204030204" pitchFamily="34" charset="0"/>
              </a:rPr>
              <a:t>3: Identify </a:t>
            </a:r>
            <a:r>
              <a:rPr lang="en-US" sz="4000" dirty="0">
                <a:latin typeface="Calibri" panose="020F0502020204030204" pitchFamily="34" charset="0"/>
                <a:cs typeface="Calibri" panose="020F0502020204030204" pitchFamily="34" charset="0"/>
              </a:rPr>
              <a:t>existing/readily available data for </a:t>
            </a:r>
            <a:r>
              <a:rPr lang="en-US" sz="4000" dirty="0" smtClean="0">
                <a:latin typeface="Calibri" panose="020F0502020204030204" pitchFamily="34" charset="0"/>
                <a:cs typeface="Calibri" panose="020F0502020204030204" pitchFamily="34" charset="0"/>
              </a:rPr>
              <a:t>assets </a:t>
            </a:r>
            <a:endParaRPr lang="en-US" sz="40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Step </a:t>
            </a:r>
            <a:r>
              <a:rPr lang="en-US" sz="4000" dirty="0" smtClean="0">
                <a:latin typeface="Calibri" panose="020F0502020204030204" pitchFamily="34" charset="0"/>
                <a:cs typeface="Calibri" panose="020F0502020204030204" pitchFamily="34" charset="0"/>
              </a:rPr>
              <a:t>4: Identify </a:t>
            </a:r>
            <a:r>
              <a:rPr lang="en-US" sz="4000" dirty="0">
                <a:latin typeface="Calibri" panose="020F0502020204030204" pitchFamily="34" charset="0"/>
                <a:cs typeface="Calibri" panose="020F0502020204030204" pitchFamily="34" charset="0"/>
              </a:rPr>
              <a:t>categories that need more GIS data </a:t>
            </a:r>
          </a:p>
          <a:p>
            <a:r>
              <a:rPr lang="en-US" sz="4000" dirty="0">
                <a:latin typeface="Calibri" panose="020F0502020204030204" pitchFamily="34" charset="0"/>
                <a:cs typeface="Calibri" panose="020F0502020204030204" pitchFamily="34" charset="0"/>
              </a:rPr>
              <a:t>Step </a:t>
            </a:r>
            <a:r>
              <a:rPr lang="en-US" sz="4000" dirty="0" smtClean="0">
                <a:latin typeface="Calibri" panose="020F0502020204030204" pitchFamily="34" charset="0"/>
                <a:cs typeface="Calibri" panose="020F0502020204030204" pitchFamily="34" charset="0"/>
              </a:rPr>
              <a:t>5: Prioritize </a:t>
            </a:r>
            <a:r>
              <a:rPr lang="en-US" sz="4000" dirty="0">
                <a:latin typeface="Calibri" panose="020F0502020204030204" pitchFamily="34" charset="0"/>
                <a:cs typeface="Calibri" panose="020F0502020204030204" pitchFamily="34" charset="0"/>
              </a:rPr>
              <a:t>the assets to focus on in next </a:t>
            </a:r>
            <a:r>
              <a:rPr lang="en-US" sz="4000" dirty="0" smtClean="0">
                <a:latin typeface="Calibri" panose="020F0502020204030204" pitchFamily="34" charset="0"/>
                <a:cs typeface="Calibri" panose="020F0502020204030204" pitchFamily="34" charset="0"/>
              </a:rPr>
              <a:t>few months</a:t>
            </a:r>
            <a:endParaRPr lang="en-US" sz="40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Step </a:t>
            </a:r>
            <a:r>
              <a:rPr lang="en-US" sz="4000" dirty="0" smtClean="0">
                <a:latin typeface="Calibri" panose="020F0502020204030204" pitchFamily="34" charset="0"/>
                <a:cs typeface="Calibri" panose="020F0502020204030204" pitchFamily="34" charset="0"/>
              </a:rPr>
              <a:t>6: Asset </a:t>
            </a:r>
            <a:r>
              <a:rPr lang="en-US" sz="4000" dirty="0">
                <a:latin typeface="Calibri" panose="020F0502020204030204" pitchFamily="34" charset="0"/>
                <a:cs typeface="Calibri" panose="020F0502020204030204" pitchFamily="34" charset="0"/>
              </a:rPr>
              <a:t>Mapping </a:t>
            </a:r>
            <a:r>
              <a:rPr lang="en-US" sz="4000" dirty="0" smtClean="0">
                <a:latin typeface="Calibri" panose="020F0502020204030204" pitchFamily="34" charset="0"/>
                <a:cs typeface="Calibri" panose="020F0502020204030204" pitchFamily="34" charset="0"/>
              </a:rPr>
              <a:t>Team </a:t>
            </a:r>
            <a:r>
              <a:rPr lang="en-US" sz="4000" dirty="0">
                <a:latin typeface="Calibri" panose="020F0502020204030204" pitchFamily="34" charset="0"/>
                <a:cs typeface="Calibri" panose="020F0502020204030204" pitchFamily="34" charset="0"/>
              </a:rPr>
              <a:t>collects the data sets in GIS</a:t>
            </a:r>
          </a:p>
          <a:p>
            <a:r>
              <a:rPr lang="en-US" sz="4000" dirty="0">
                <a:latin typeface="Calibri" panose="020F0502020204030204" pitchFamily="34" charset="0"/>
                <a:cs typeface="Calibri" panose="020F0502020204030204" pitchFamily="34" charset="0"/>
              </a:rPr>
              <a:t>Step </a:t>
            </a:r>
            <a:r>
              <a:rPr lang="en-US" sz="4000" dirty="0" smtClean="0">
                <a:latin typeface="Calibri" panose="020F0502020204030204" pitchFamily="34" charset="0"/>
                <a:cs typeface="Calibri" panose="020F0502020204030204" pitchFamily="34" charset="0"/>
              </a:rPr>
              <a:t>7: Develop </a:t>
            </a:r>
            <a:r>
              <a:rPr lang="en-US" sz="4000" dirty="0">
                <a:latin typeface="Calibri" panose="020F0502020204030204" pitchFamily="34" charset="0"/>
                <a:cs typeface="Calibri" panose="020F0502020204030204" pitchFamily="34" charset="0"/>
              </a:rPr>
              <a:t>an </a:t>
            </a:r>
            <a:r>
              <a:rPr lang="en-US" sz="4000" dirty="0" smtClean="0">
                <a:latin typeface="Calibri" panose="020F0502020204030204" pitchFamily="34" charset="0"/>
                <a:cs typeface="Calibri" panose="020F0502020204030204" pitchFamily="34" charset="0"/>
              </a:rPr>
              <a:t>asset geo map </a:t>
            </a:r>
            <a:endParaRPr lang="en-US" sz="40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Step </a:t>
            </a:r>
            <a:r>
              <a:rPr lang="en-US" sz="4000" dirty="0" smtClean="0">
                <a:latin typeface="Calibri" panose="020F0502020204030204" pitchFamily="34" charset="0"/>
                <a:cs typeface="Calibri" panose="020F0502020204030204" pitchFamily="34" charset="0"/>
              </a:rPr>
              <a:t>8: Stakeholders </a:t>
            </a:r>
            <a:r>
              <a:rPr lang="en-US" sz="4000" dirty="0">
                <a:latin typeface="Calibri" panose="020F0502020204030204" pitchFamily="34" charset="0"/>
                <a:cs typeface="Calibri" panose="020F0502020204030204" pitchFamily="34" charset="0"/>
              </a:rPr>
              <a:t>validate the </a:t>
            </a:r>
            <a:r>
              <a:rPr lang="en-US" sz="4000" dirty="0" smtClean="0">
                <a:latin typeface="Calibri" panose="020F0502020204030204" pitchFamily="34" charset="0"/>
                <a:cs typeface="Calibri" panose="020F0502020204030204" pitchFamily="34" charset="0"/>
              </a:rPr>
              <a:t>asset mapping </a:t>
            </a:r>
            <a:r>
              <a:rPr lang="en-US" sz="4000" dirty="0">
                <a:latin typeface="Calibri" panose="020F0502020204030204" pitchFamily="34" charset="0"/>
                <a:cs typeface="Calibri" panose="020F0502020204030204" pitchFamily="34" charset="0"/>
              </a:rPr>
              <a:t>output  </a:t>
            </a:r>
          </a:p>
          <a:p>
            <a:pPr marL="0" indent="0">
              <a:spcBef>
                <a:spcPts val="0"/>
              </a:spcBef>
              <a:buNone/>
            </a:pPr>
            <a:r>
              <a:rPr lang="en-US" sz="2400" dirty="0">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a:p>
            <a:pPr marL="0" indent="0">
              <a:buNone/>
            </a:pPr>
            <a:r>
              <a:rPr lang="en-US" sz="2000" dirty="0">
                <a:latin typeface="Comic Sans MS" pitchFamily="66" charset="0"/>
              </a:rPr>
              <a:t>		</a:t>
            </a:r>
            <a:r>
              <a:rPr lang="en-US" sz="2800" dirty="0">
                <a:latin typeface="Comic Sans MS" pitchFamily="66" charset="0"/>
              </a:rPr>
              <a:t>			</a:t>
            </a:r>
            <a:endParaRPr lang="en-US" dirty="0"/>
          </a:p>
          <a:p>
            <a:pPr lvl="4"/>
            <a:endParaRPr lang="en-US" dirty="0"/>
          </a:p>
        </p:txBody>
      </p:sp>
      <p:sp>
        <p:nvSpPr>
          <p:cNvPr id="5" name="Slide Number Placeholder 5"/>
          <p:cNvSpPr>
            <a:spLocks noGrp="1"/>
          </p:cNvSpPr>
          <p:nvPr>
            <p:ph type="sldNum" sz="quarter" idx="12"/>
          </p:nvPr>
        </p:nvSpPr>
        <p:spPr/>
        <p:txBody>
          <a:bodyPr/>
          <a:lstStyle/>
          <a:p>
            <a:fld id="{E1B96261-EA19-445D-964B-01294706C65A}" type="slidenum">
              <a:rPr lang="en-US">
                <a:solidFill>
                  <a:prstClr val="white"/>
                </a:solidFill>
              </a:rPr>
              <a:pPr/>
              <a:t>13</a:t>
            </a:fld>
            <a:endParaRPr lang="en-US">
              <a:solidFill>
                <a:prstClr val="white"/>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7644" t="68133" r="3340" b="6512"/>
          <a:stretch/>
        </p:blipFill>
        <p:spPr>
          <a:xfrm>
            <a:off x="10201275" y="207963"/>
            <a:ext cx="1213247" cy="1617662"/>
          </a:xfrm>
          <a:prstGeom prst="rect">
            <a:avLst/>
          </a:prstGeom>
        </p:spPr>
      </p:pic>
    </p:spTree>
    <p:extLst>
      <p:ext uri="{BB962C8B-B14F-4D97-AF65-F5344CB8AC3E}">
        <p14:creationId xmlns:p14="http://schemas.microsoft.com/office/powerpoint/2010/main" val="122818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 calcmode="lin" valueType="num">
                                      <p:cBhvr additive="base">
                                        <p:cTn id="61"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tx1"/>
                </a:solidFill>
                <a:latin typeface="Calibri" panose="020F0502020204030204" pitchFamily="34" charset="0"/>
                <a:cs typeface="Calibri" panose="020F0502020204030204" pitchFamily="34" charset="0"/>
              </a:rPr>
              <a:t>Steps so far…</a:t>
            </a:r>
            <a:endParaRPr lang="en-US" b="0" dirty="0">
              <a:solidFill>
                <a:schemeClr val="tx1"/>
              </a:solidFill>
              <a:latin typeface="Calibri" panose="020F0502020204030204" pitchFamily="34" charset="0"/>
              <a:cs typeface="Calibri" panose="020F0502020204030204" pitchFamily="34" charset="0"/>
            </a:endParaRPr>
          </a:p>
        </p:txBody>
      </p:sp>
      <p:sp>
        <p:nvSpPr>
          <p:cNvPr id="37891" name="Rectangle 3"/>
          <p:cNvSpPr>
            <a:spLocks noGrp="1" noChangeArrowheads="1"/>
          </p:cNvSpPr>
          <p:nvPr>
            <p:ph idx="1"/>
          </p:nvPr>
        </p:nvSpPr>
        <p:spPr>
          <a:noFill/>
        </p:spPr>
        <p:txBody>
          <a:bodyPr>
            <a:normAutofit/>
          </a:bodyPr>
          <a:lstStyle/>
          <a:p>
            <a:pPr marL="457200" lvl="2" indent="-457200">
              <a:spcAft>
                <a:spcPts val="1200"/>
              </a:spcAft>
              <a:buFont typeface="Monotype Sorts" pitchFamily="2" charset="2"/>
              <a:buAutoNum type="arabicPeriod"/>
            </a:pPr>
            <a:r>
              <a:rPr lang="en-US" sz="2800" dirty="0">
                <a:latin typeface="Calibri" panose="020F0502020204030204" pitchFamily="34" charset="0"/>
                <a:cs typeface="Calibri" panose="020F0502020204030204" pitchFamily="34" charset="0"/>
              </a:rPr>
              <a:t>Prior </a:t>
            </a:r>
            <a:r>
              <a:rPr lang="en-US" sz="2800" dirty="0" smtClean="0">
                <a:latin typeface="Calibri" panose="020F0502020204030204" pitchFamily="34" charset="0"/>
                <a:cs typeface="Calibri" panose="020F0502020204030204" pitchFamily="34" charset="0"/>
              </a:rPr>
              <a:t>to today,</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we’ve </a:t>
            </a:r>
            <a:r>
              <a:rPr lang="en-US" sz="2800" dirty="0">
                <a:latin typeface="Calibri" panose="020F0502020204030204" pitchFamily="34" charset="0"/>
                <a:cs typeface="Calibri" panose="020F0502020204030204" pitchFamily="34" charset="0"/>
              </a:rPr>
              <a:t>tried to identify some of the </a:t>
            </a:r>
            <a:r>
              <a:rPr lang="en-US" sz="2800" dirty="0" smtClean="0">
                <a:latin typeface="Calibri" panose="020F0502020204030204" pitchFamily="34" charset="0"/>
                <a:cs typeface="Calibri" panose="020F0502020204030204" pitchFamily="34" charset="0"/>
              </a:rPr>
              <a:t>asset </a:t>
            </a:r>
            <a:r>
              <a:rPr lang="en-US" sz="2800" dirty="0">
                <a:latin typeface="Calibri" panose="020F0502020204030204" pitchFamily="34" charset="0"/>
                <a:cs typeface="Calibri" panose="020F0502020204030204" pitchFamily="34" charset="0"/>
              </a:rPr>
              <a:t>categories needed as </a:t>
            </a:r>
            <a:r>
              <a:rPr lang="en-US" sz="2800" dirty="0" smtClean="0">
                <a:latin typeface="Calibri" panose="020F0502020204030204" pitchFamily="34" charset="0"/>
                <a:cs typeface="Calibri" panose="020F0502020204030204" pitchFamily="34" charset="0"/>
              </a:rPr>
              <a:t>determinants </a:t>
            </a:r>
            <a:r>
              <a:rPr lang="en-US" sz="2800" dirty="0">
                <a:latin typeface="Calibri" panose="020F0502020204030204" pitchFamily="34" charset="0"/>
                <a:cs typeface="Calibri" panose="020F0502020204030204" pitchFamily="34" charset="0"/>
              </a:rPr>
              <a:t>of health </a:t>
            </a:r>
          </a:p>
          <a:p>
            <a:pPr marL="457200" lvl="2" indent="-457200">
              <a:spcAft>
                <a:spcPts val="1200"/>
              </a:spcAft>
              <a:buFont typeface="Monotype Sorts" pitchFamily="2" charset="2"/>
              <a:buAutoNum type="arabicPeriod"/>
            </a:pPr>
            <a:r>
              <a:rPr lang="en-US" sz="2800" dirty="0">
                <a:latin typeface="Calibri" panose="020F0502020204030204" pitchFamily="34" charset="0"/>
                <a:cs typeface="Calibri" panose="020F0502020204030204" pitchFamily="34" charset="0"/>
              </a:rPr>
              <a:t>We reached out to regional planning partners and looked online to identify what </a:t>
            </a:r>
            <a:r>
              <a:rPr lang="en-US" sz="2800" dirty="0" smtClean="0">
                <a:latin typeface="Calibri" panose="020F0502020204030204" pitchFamily="34" charset="0"/>
                <a:cs typeface="Calibri" panose="020F0502020204030204" pitchFamily="34" charset="0"/>
              </a:rPr>
              <a:t>asset </a:t>
            </a:r>
            <a:r>
              <a:rPr lang="en-US" sz="2800" dirty="0">
                <a:latin typeface="Calibri" panose="020F0502020204030204" pitchFamily="34" charset="0"/>
                <a:cs typeface="Calibri" panose="020F0502020204030204" pitchFamily="34" charset="0"/>
              </a:rPr>
              <a:t>data sets are readily </a:t>
            </a:r>
            <a:r>
              <a:rPr lang="en-US" sz="2800" dirty="0" smtClean="0">
                <a:latin typeface="Calibri" panose="020F0502020204030204" pitchFamily="34" charset="0"/>
                <a:cs typeface="Calibri" panose="020F0502020204030204" pitchFamily="34" charset="0"/>
              </a:rPr>
              <a:t>available</a:t>
            </a:r>
          </a:p>
          <a:p>
            <a:pPr marL="457200" lvl="2" indent="-457200">
              <a:spcAft>
                <a:spcPts val="1200"/>
              </a:spcAft>
              <a:buFont typeface="Monotype Sorts" pitchFamily="2" charset="2"/>
              <a:buAutoNum type="arabicPeriod"/>
            </a:pPr>
            <a:r>
              <a:rPr lang="en-US" sz="2800" dirty="0" smtClean="0">
                <a:latin typeface="Calibri" panose="020F0502020204030204" pitchFamily="34" charset="0"/>
                <a:cs typeface="Calibri" panose="020F0502020204030204" pitchFamily="34" charset="0"/>
              </a:rPr>
              <a:t>We’ve assessed our capacity to produce asset maps/tools for the project</a:t>
            </a:r>
            <a:endParaRPr lang="en-US" sz="2800" dirty="0">
              <a:latin typeface="Calibri" panose="020F0502020204030204" pitchFamily="34" charset="0"/>
              <a:cs typeface="Calibri" panose="020F0502020204030204" pitchFamily="34" charset="0"/>
            </a:endParaRPr>
          </a:p>
          <a:p>
            <a:pPr marL="914400" lvl="3" indent="-339725">
              <a:spcAft>
                <a:spcPts val="1200"/>
              </a:spcAft>
            </a:pPr>
            <a:r>
              <a:rPr lang="en-US" sz="2400" dirty="0" smtClean="0">
                <a:latin typeface="Calibri" panose="020F0502020204030204" pitchFamily="34" charset="0"/>
                <a:cs typeface="Calibri" panose="020F0502020204030204" pitchFamily="34" charset="0"/>
              </a:rPr>
              <a:t>Utilize Tri-County Regional Planning Commission’s experience and expertise</a:t>
            </a:r>
            <a:endParaRPr lang="en-US" sz="2400" dirty="0">
              <a:latin typeface="Comic Sans MS" pitchFamily="66" charset="0"/>
            </a:endParaRPr>
          </a:p>
        </p:txBody>
      </p:sp>
      <p:sp>
        <p:nvSpPr>
          <p:cNvPr id="6" name="Slide Number Placeholder 5"/>
          <p:cNvSpPr>
            <a:spLocks noGrp="1"/>
          </p:cNvSpPr>
          <p:nvPr>
            <p:ph type="sldNum" sz="quarter" idx="12"/>
          </p:nvPr>
        </p:nvSpPr>
        <p:spPr/>
        <p:txBody>
          <a:bodyPr/>
          <a:lstStyle/>
          <a:p>
            <a:fld id="{27F7CBDA-72A2-4209-8F74-077CBF43C318}" type="slidenum">
              <a:rPr lang="en-US">
                <a:solidFill>
                  <a:prstClr val="white"/>
                </a:solidFill>
              </a:rPr>
              <a:pPr/>
              <a:t>14</a:t>
            </a:fld>
            <a:endParaRPr lang="en-US">
              <a:solidFill>
                <a:prstClr val="white"/>
              </a:solidFill>
            </a:endParaRPr>
          </a:p>
        </p:txBody>
      </p:sp>
      <p:sp>
        <p:nvSpPr>
          <p:cNvPr id="37892" name="Text Box 4"/>
          <p:cNvSpPr txBox="1">
            <a:spLocks noChangeArrowheads="1"/>
          </p:cNvSpPr>
          <p:nvPr/>
        </p:nvSpPr>
        <p:spPr bwMode="auto">
          <a:xfrm>
            <a:off x="2346326" y="2174875"/>
            <a:ext cx="184731" cy="923330"/>
          </a:xfrm>
          <a:prstGeom prst="rect">
            <a:avLst/>
          </a:prstGeom>
          <a:noFill/>
          <a:ln w="9525">
            <a:noFill/>
            <a:miter lim="800000"/>
            <a:headEnd/>
            <a:tailEnd/>
          </a:ln>
          <a:effectLst/>
        </p:spPr>
        <p:txBody>
          <a:bodyPr wrap="none">
            <a:spAutoFit/>
          </a:bodyPr>
          <a:lstStyle/>
          <a:p>
            <a:endParaRPr lang="en-US">
              <a:solidFill>
                <a:prstClr val="black"/>
              </a:solidFill>
            </a:endParaRPr>
          </a:p>
          <a:p>
            <a:endParaRPr lang="en-US">
              <a:solidFill>
                <a:prstClr val="black"/>
              </a:solidFill>
            </a:endParaRPr>
          </a:p>
          <a:p>
            <a:endParaRPr lang="en-US">
              <a:solidFill>
                <a:prstClr val="black"/>
              </a:solidFill>
            </a:endParaRPr>
          </a:p>
        </p:txBody>
      </p:sp>
    </p:spTree>
    <p:extLst>
      <p:ext uri="{BB962C8B-B14F-4D97-AF65-F5344CB8AC3E}">
        <p14:creationId xmlns:p14="http://schemas.microsoft.com/office/powerpoint/2010/main" val="280160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3236"/>
          </a:xfrm>
        </p:spPr>
        <p:txBody>
          <a:bodyPr/>
          <a:lstStyle/>
          <a:p>
            <a:r>
              <a:rPr lang="en-US" dirty="0" smtClean="0"/>
              <a:t>ASSETS CATEGORIES –VISUALISATION</a:t>
            </a:r>
            <a:endParaRPr lang="en-US" dirty="0"/>
          </a:p>
        </p:txBody>
      </p:sp>
      <p:sp>
        <p:nvSpPr>
          <p:cNvPr id="4" name="Slide Number Placeholder 3"/>
          <p:cNvSpPr>
            <a:spLocks noGrp="1"/>
          </p:cNvSpPr>
          <p:nvPr>
            <p:ph type="sldNum" sz="quarter" idx="12"/>
          </p:nvPr>
        </p:nvSpPr>
        <p:spPr/>
        <p:txBody>
          <a:bodyPr/>
          <a:lstStyle/>
          <a:p>
            <a:fld id="{0CD1D089-B714-4AFD-BFC1-2053DDE6688C}" type="slidenum">
              <a:rPr lang="en-US" smtClean="0"/>
              <a:t>15</a:t>
            </a:fld>
            <a:endParaRPr lang="en-US"/>
          </a:p>
        </p:txBody>
      </p:sp>
      <p:pic>
        <p:nvPicPr>
          <p:cNvPr id="10" name="Picture 9"/>
          <p:cNvPicPr>
            <a:picLocks noChangeAspect="1"/>
          </p:cNvPicPr>
          <p:nvPr/>
        </p:nvPicPr>
        <p:blipFill>
          <a:blip r:embed="rId2"/>
          <a:stretch>
            <a:fillRect/>
          </a:stretch>
        </p:blipFill>
        <p:spPr>
          <a:xfrm>
            <a:off x="838200" y="1474704"/>
            <a:ext cx="9975839" cy="4675304"/>
          </a:xfrm>
          <a:prstGeom prst="rect">
            <a:avLst/>
          </a:prstGeom>
        </p:spPr>
      </p:pic>
    </p:spTree>
    <p:extLst>
      <p:ext uri="{BB962C8B-B14F-4D97-AF65-F5344CB8AC3E}">
        <p14:creationId xmlns:p14="http://schemas.microsoft.com/office/powerpoint/2010/main" val="82669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0966"/>
            <a:ext cx="9411929" cy="1325563"/>
          </a:xfrm>
        </p:spPr>
        <p:txBody>
          <a:bodyPr/>
          <a:lstStyle/>
          <a:p>
            <a:r>
              <a:rPr lang="en-US" dirty="0" smtClean="0"/>
              <a:t>Assets Mapped in the 2018 cycle of H!CC</a:t>
            </a:r>
            <a:endParaRPr lang="en-US" dirty="0"/>
          </a:p>
        </p:txBody>
      </p:sp>
      <p:sp>
        <p:nvSpPr>
          <p:cNvPr id="4" name="Slide Number Placeholder 3"/>
          <p:cNvSpPr>
            <a:spLocks noGrp="1"/>
          </p:cNvSpPr>
          <p:nvPr>
            <p:ph type="sldNum" sz="quarter" idx="12"/>
          </p:nvPr>
        </p:nvSpPr>
        <p:spPr>
          <a:xfrm>
            <a:off x="8638902" y="6253705"/>
            <a:ext cx="2743200" cy="365125"/>
          </a:xfrm>
        </p:spPr>
        <p:txBody>
          <a:bodyPr/>
          <a:lstStyle/>
          <a:p>
            <a:fld id="{0CD1D089-B714-4AFD-BFC1-2053DDE6688C}" type="slidenum">
              <a:rPr lang="en-US" smtClean="0"/>
              <a:t>16</a:t>
            </a:fld>
            <a:endParaRPr lang="en-US"/>
          </a:p>
        </p:txBody>
      </p:sp>
      <p:sp>
        <p:nvSpPr>
          <p:cNvPr id="2" name="Content Placeholder 1"/>
          <p:cNvSpPr>
            <a:spLocks noGrp="1"/>
          </p:cNvSpPr>
          <p:nvPr>
            <p:ph idx="1"/>
          </p:nvPr>
        </p:nvSpPr>
        <p:spPr/>
        <p:txBody>
          <a:bodyPr/>
          <a:lstStyle/>
          <a:p>
            <a:pPr marL="0" indent="0">
              <a:buNone/>
            </a:pPr>
            <a:r>
              <a:rPr lang="en-US" dirty="0" smtClean="0"/>
              <a:t>In the last Cycle the community meeting then generated 3 top priorities of assets to plot on a geo map for the region: </a:t>
            </a:r>
          </a:p>
          <a:p>
            <a:r>
              <a:rPr lang="en-US" dirty="0" smtClean="0"/>
              <a:t>Food Access</a:t>
            </a:r>
          </a:p>
          <a:p>
            <a:r>
              <a:rPr lang="en-US" dirty="0" smtClean="0"/>
              <a:t>Community Mental Health and Substance Use facilities</a:t>
            </a:r>
          </a:p>
          <a:p>
            <a:r>
              <a:rPr lang="en-US" dirty="0" smtClean="0"/>
              <a:t>Health Care Facilities </a:t>
            </a:r>
          </a:p>
          <a:p>
            <a:endParaRPr lang="en-US" dirty="0"/>
          </a:p>
          <a:p>
            <a:pPr marL="0" indent="0">
              <a:buNone/>
            </a:pPr>
            <a:endParaRPr lang="en-US" dirty="0"/>
          </a:p>
        </p:txBody>
      </p:sp>
    </p:spTree>
    <p:extLst>
      <p:ext uri="{BB962C8B-B14F-4D97-AF65-F5344CB8AC3E}">
        <p14:creationId xmlns:p14="http://schemas.microsoft.com/office/powerpoint/2010/main" val="227068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0966"/>
            <a:ext cx="9411929" cy="1325563"/>
          </a:xfrm>
        </p:spPr>
        <p:txBody>
          <a:bodyPr/>
          <a:lstStyle/>
          <a:p>
            <a:r>
              <a:rPr lang="en-US" dirty="0" smtClean="0"/>
              <a:t>How did the community benefit?</a:t>
            </a:r>
            <a:endParaRPr lang="en-US" dirty="0"/>
          </a:p>
        </p:txBody>
      </p:sp>
      <p:sp>
        <p:nvSpPr>
          <p:cNvPr id="4" name="Slide Number Placeholder 3"/>
          <p:cNvSpPr>
            <a:spLocks noGrp="1"/>
          </p:cNvSpPr>
          <p:nvPr>
            <p:ph type="sldNum" sz="quarter" idx="12"/>
          </p:nvPr>
        </p:nvSpPr>
        <p:spPr>
          <a:xfrm>
            <a:off x="8638902" y="6253705"/>
            <a:ext cx="2743200" cy="365125"/>
          </a:xfrm>
        </p:spPr>
        <p:txBody>
          <a:bodyPr/>
          <a:lstStyle/>
          <a:p>
            <a:fld id="{0CD1D089-B714-4AFD-BFC1-2053DDE6688C}" type="slidenum">
              <a:rPr lang="en-US" smtClean="0"/>
              <a:t>17</a:t>
            </a:fld>
            <a:endParaRPr lang="en-US"/>
          </a:p>
        </p:txBody>
      </p:sp>
      <p:sp>
        <p:nvSpPr>
          <p:cNvPr id="2" name="Content Placeholder 1"/>
          <p:cNvSpPr>
            <a:spLocks noGrp="1"/>
          </p:cNvSpPr>
          <p:nvPr>
            <p:ph idx="1"/>
          </p:nvPr>
        </p:nvSpPr>
        <p:spPr>
          <a:xfrm>
            <a:off x="838200" y="1825625"/>
            <a:ext cx="10515600" cy="4428080"/>
          </a:xfrm>
        </p:spPr>
        <p:txBody>
          <a:bodyPr>
            <a:normAutofit/>
          </a:bodyPr>
          <a:lstStyle/>
          <a:p>
            <a:r>
              <a:rPr lang="en-US" dirty="0" smtClean="0"/>
              <a:t>Example: Food Access: </a:t>
            </a:r>
          </a:p>
          <a:p>
            <a:endParaRPr lang="en-US" dirty="0"/>
          </a:p>
          <a:p>
            <a:pPr marL="0" indent="0">
              <a:buNone/>
            </a:pPr>
            <a:r>
              <a:rPr lang="en-US" dirty="0" smtClean="0"/>
              <a:t>Following the initiation of the mapping process discussion in the last cycle, the Capital Area Food Council has developed now a map available to community members on their website a participatory map where anyone in the food system can add in their location as </a:t>
            </a:r>
            <a:r>
              <a:rPr lang="en-US" dirty="0"/>
              <a:t>an asset</a:t>
            </a:r>
            <a:r>
              <a:rPr lang="en-US" dirty="0" smtClean="0"/>
              <a:t>:</a:t>
            </a:r>
          </a:p>
          <a:p>
            <a:pPr marL="0" indent="0">
              <a:buNone/>
            </a:pPr>
            <a:r>
              <a:rPr lang="en-US" dirty="0" smtClean="0"/>
              <a:t> </a:t>
            </a:r>
            <a:r>
              <a:rPr lang="en-US" dirty="0"/>
              <a:t>https://www.capitalareafoodcouncil.org/food-map.html</a:t>
            </a:r>
          </a:p>
          <a:p>
            <a:pPr marL="0" indent="0">
              <a:buNone/>
            </a:pPr>
            <a:endParaRPr lang="en-US" dirty="0" smtClean="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8166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0966"/>
            <a:ext cx="10326329" cy="1325563"/>
          </a:xfrm>
        </p:spPr>
        <p:txBody>
          <a:bodyPr>
            <a:normAutofit/>
          </a:bodyPr>
          <a:lstStyle/>
          <a:p>
            <a:r>
              <a:rPr lang="en-US" dirty="0" smtClean="0"/>
              <a:t>HOW YOU CAN HELP IN 2021</a:t>
            </a:r>
            <a:endParaRPr lang="en-US" dirty="0"/>
          </a:p>
        </p:txBody>
      </p:sp>
      <p:sp>
        <p:nvSpPr>
          <p:cNvPr id="4" name="Slide Number Placeholder 3"/>
          <p:cNvSpPr>
            <a:spLocks noGrp="1"/>
          </p:cNvSpPr>
          <p:nvPr>
            <p:ph type="sldNum" sz="quarter" idx="12"/>
          </p:nvPr>
        </p:nvSpPr>
        <p:spPr>
          <a:xfrm>
            <a:off x="8638902" y="6253705"/>
            <a:ext cx="2743200" cy="365125"/>
          </a:xfrm>
        </p:spPr>
        <p:txBody>
          <a:bodyPr/>
          <a:lstStyle/>
          <a:p>
            <a:fld id="{0CD1D089-B714-4AFD-BFC1-2053DDE6688C}" type="slidenum">
              <a:rPr lang="en-US" smtClean="0"/>
              <a:t>18</a:t>
            </a:fld>
            <a:endParaRPr lang="en-US"/>
          </a:p>
        </p:txBody>
      </p:sp>
      <p:sp>
        <p:nvSpPr>
          <p:cNvPr id="2" name="Content Placeholder 1"/>
          <p:cNvSpPr>
            <a:spLocks noGrp="1"/>
          </p:cNvSpPr>
          <p:nvPr>
            <p:ph idx="1"/>
          </p:nvPr>
        </p:nvSpPr>
        <p:spPr/>
        <p:txBody>
          <a:bodyPr/>
          <a:lstStyle/>
          <a:p>
            <a:pPr marL="0" indent="0">
              <a:buNone/>
            </a:pPr>
            <a:endParaRPr lang="en-US" dirty="0"/>
          </a:p>
          <a:p>
            <a:pPr marL="0" indent="0">
              <a:buNone/>
            </a:pPr>
            <a:r>
              <a:rPr lang="en-US" dirty="0" smtClean="0"/>
              <a:t>If you would like to be part of this Asset Mapping Development Team,  please send an email to: </a:t>
            </a:r>
          </a:p>
          <a:p>
            <a:pPr marL="0" indent="0">
              <a:buNone/>
            </a:pPr>
            <a:endParaRPr lang="en-US" dirty="0" smtClean="0"/>
          </a:p>
          <a:p>
            <a:pPr marL="0" indent="0">
              <a:buNone/>
            </a:pPr>
            <a:r>
              <a:rPr lang="en-US" dirty="0" smtClean="0"/>
              <a:t>Rex Hoyt: </a:t>
            </a:r>
            <a:r>
              <a:rPr lang="en-US" dirty="0" smtClean="0">
                <a:hlinkClick r:id="rId3"/>
              </a:rPr>
              <a:t>Rhoyt@mmdhd.org</a:t>
            </a:r>
            <a:endParaRPr lang="en-US" dirty="0" smtClean="0"/>
          </a:p>
          <a:p>
            <a:pPr marL="0" indent="0">
              <a:buNone/>
            </a:pPr>
            <a:r>
              <a:rPr lang="en-US" dirty="0" smtClean="0"/>
              <a:t>Janine Sinno Janoudi  </a:t>
            </a:r>
            <a:r>
              <a:rPr lang="en-US" dirty="0" smtClean="0">
                <a:hlinkClick r:id="rId4"/>
              </a:rPr>
              <a:t>jsinno@ingham.org</a:t>
            </a:r>
            <a:r>
              <a:rPr lang="en-US" dirty="0" smtClean="0"/>
              <a:t> </a:t>
            </a:r>
          </a:p>
          <a:p>
            <a:pPr marL="0" indent="0">
              <a:buNone/>
            </a:pPr>
            <a:r>
              <a:rPr lang="en-US" dirty="0" smtClean="0"/>
              <a:t>Or Ken Hall: </a:t>
            </a:r>
            <a:r>
              <a:rPr lang="en-US" dirty="0" smtClean="0">
                <a:hlinkClick r:id="rId5"/>
              </a:rPr>
              <a:t>khall@mitcrpc.org</a:t>
            </a:r>
            <a:r>
              <a:rPr lang="en-US" dirty="0" smtClean="0"/>
              <a:t> </a:t>
            </a:r>
            <a:endParaRPr lang="en-US" dirty="0"/>
          </a:p>
        </p:txBody>
      </p:sp>
    </p:spTree>
    <p:extLst>
      <p:ext uri="{BB962C8B-B14F-4D97-AF65-F5344CB8AC3E}">
        <p14:creationId xmlns:p14="http://schemas.microsoft.com/office/powerpoint/2010/main" val="14387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8230"/>
            <a:ext cx="6342539" cy="1325563"/>
          </a:xfrm>
        </p:spPr>
        <p:txBody>
          <a:bodyPr/>
          <a:lstStyle/>
          <a:p>
            <a:r>
              <a:rPr lang="en-US" dirty="0"/>
              <a:t>Poll #2</a:t>
            </a:r>
          </a:p>
        </p:txBody>
      </p:sp>
      <p:sp>
        <p:nvSpPr>
          <p:cNvPr id="4" name="Slide Number Placeholder 3"/>
          <p:cNvSpPr>
            <a:spLocks noGrp="1"/>
          </p:cNvSpPr>
          <p:nvPr>
            <p:ph type="sldNum" sz="quarter" idx="12"/>
          </p:nvPr>
        </p:nvSpPr>
        <p:spPr>
          <a:xfrm>
            <a:off x="8638902" y="6253705"/>
            <a:ext cx="2743200" cy="365125"/>
          </a:xfrm>
        </p:spPr>
        <p:txBody>
          <a:bodyPr/>
          <a:lstStyle/>
          <a:p>
            <a:fld id="{0CD1D089-B714-4AFD-BFC1-2053DDE6688C}" type="slidenum">
              <a:rPr lang="en-US" smtClean="0"/>
              <a:t>19</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58928617"/>
              </p:ext>
            </p:extLst>
          </p:nvPr>
        </p:nvGraphicFramePr>
        <p:xfrm>
          <a:off x="5843450" y="221673"/>
          <a:ext cx="5590904" cy="5741255"/>
        </p:xfrm>
        <a:graphic>
          <a:graphicData uri="http://schemas.openxmlformats.org/drawingml/2006/table">
            <a:tbl>
              <a:tblPr firstRow="1" firstCol="1" bandRow="1">
                <a:tableStyleId>{0E3FDE45-AF77-4B5C-9715-49D594BDF05E}</a:tableStyleId>
              </a:tblPr>
              <a:tblGrid>
                <a:gridCol w="5590904"/>
              </a:tblGrid>
              <a:tr h="267468">
                <a:tc>
                  <a:txBody>
                    <a:bodyPr/>
                    <a:lstStyle/>
                    <a:p>
                      <a:pPr marL="0" marR="0" algn="ctr">
                        <a:lnSpc>
                          <a:spcPct val="107000"/>
                        </a:lnSpc>
                        <a:spcBef>
                          <a:spcPts val="0"/>
                        </a:spcBef>
                        <a:spcAft>
                          <a:spcPts val="0"/>
                        </a:spcAft>
                      </a:pPr>
                      <a:r>
                        <a:rPr lang="en-US" sz="1600" dirty="0">
                          <a:effectLst/>
                        </a:rPr>
                        <a:t> ASSET INVENTORY -  Healthy! Capital Counties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a:effectLst/>
                        </a:rPr>
                        <a:t>HEALTH CARE SYSTEM 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b="0" dirty="0">
                          <a:effectLst/>
                        </a:rPr>
                        <a:t>Community Mental Health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b="0">
                          <a:effectLst/>
                        </a:rPr>
                        <a:t>Substance Abuse Treatment and Recovery Providers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394584">
                <a:tc>
                  <a:txBody>
                    <a:bodyPr/>
                    <a:lstStyle/>
                    <a:p>
                      <a:pPr marL="0" marR="0" algn="ctr">
                        <a:lnSpc>
                          <a:spcPct val="107000"/>
                        </a:lnSpc>
                        <a:spcBef>
                          <a:spcPts val="0"/>
                        </a:spcBef>
                        <a:spcAft>
                          <a:spcPts val="0"/>
                        </a:spcAft>
                      </a:pPr>
                      <a:r>
                        <a:rPr lang="en-US" sz="1800" b="0" dirty="0">
                          <a:effectLst/>
                        </a:rPr>
                        <a:t>Free </a:t>
                      </a:r>
                      <a:r>
                        <a:rPr lang="en-US" sz="1800" b="0" dirty="0" smtClean="0">
                          <a:effectLst/>
                        </a:rPr>
                        <a:t>Clinics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b="0" dirty="0">
                          <a:effectLst/>
                        </a:rPr>
                        <a:t>Hospitals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a:effectLst/>
                        </a:rPr>
                        <a:t>EDUCATION 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315716">
                <a:tc>
                  <a:txBody>
                    <a:bodyPr/>
                    <a:lstStyle/>
                    <a:p>
                      <a:pPr marL="0" marR="0" algn="ctr">
                        <a:lnSpc>
                          <a:spcPct val="107000"/>
                        </a:lnSpc>
                        <a:spcBef>
                          <a:spcPts val="0"/>
                        </a:spcBef>
                        <a:spcAft>
                          <a:spcPts val="0"/>
                        </a:spcAft>
                      </a:pPr>
                      <a:r>
                        <a:rPr lang="en-US" sz="1800" b="0" dirty="0">
                          <a:effectLst/>
                        </a:rPr>
                        <a:t>K-12 School Districts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a:effectLst/>
                        </a:rPr>
                        <a:t>HOUSING 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b="0" dirty="0">
                          <a:effectLst/>
                        </a:rPr>
                        <a:t>Homeless Prevention and Housing Organizations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a:effectLst/>
                        </a:rPr>
                        <a:t>FOOD SYSTEM 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b="0" dirty="0">
                          <a:effectLst/>
                        </a:rPr>
                        <a:t>Food Pantry/Bank/Commodities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a:effectLst/>
                        </a:rPr>
                        <a:t>PUBLIC SAFETY 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b="0" dirty="0">
                          <a:effectLst/>
                        </a:rPr>
                        <a:t>Domestic Violence &amp; Crisis Response Orgs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299631">
                <a:tc>
                  <a:txBody>
                    <a:bodyPr/>
                    <a:lstStyle/>
                    <a:p>
                      <a:pPr marL="0" marR="0" algn="ctr">
                        <a:lnSpc>
                          <a:spcPct val="107000"/>
                        </a:lnSpc>
                        <a:spcBef>
                          <a:spcPts val="0"/>
                        </a:spcBef>
                        <a:spcAft>
                          <a:spcPts val="0"/>
                        </a:spcAft>
                      </a:pPr>
                      <a:r>
                        <a:rPr lang="en-US" sz="1800">
                          <a:effectLst/>
                        </a:rPr>
                        <a:t>EMPLOYMENT 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435872">
                <a:tc>
                  <a:txBody>
                    <a:bodyPr/>
                    <a:lstStyle/>
                    <a:p>
                      <a:pPr marL="0" marR="0" algn="ctr">
                        <a:lnSpc>
                          <a:spcPct val="107000"/>
                        </a:lnSpc>
                        <a:spcBef>
                          <a:spcPts val="0"/>
                        </a:spcBef>
                        <a:spcAft>
                          <a:spcPts val="0"/>
                        </a:spcAft>
                      </a:pPr>
                      <a:r>
                        <a:rPr lang="en-US" sz="1800" b="0" dirty="0">
                          <a:effectLst/>
                        </a:rPr>
                        <a:t>Unemployment and Job-placement </a:t>
                      </a:r>
                      <a:r>
                        <a:rPr lang="en-US" sz="1800" b="0" dirty="0" smtClean="0">
                          <a:effectLst/>
                        </a:rPr>
                        <a:t>Services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367103">
                <a:tc>
                  <a:txBody>
                    <a:bodyPr/>
                    <a:lstStyle/>
                    <a:p>
                      <a:pPr marL="0" marR="0" algn="ctr">
                        <a:lnSpc>
                          <a:spcPct val="107000"/>
                        </a:lnSpc>
                        <a:spcBef>
                          <a:spcPts val="0"/>
                        </a:spcBef>
                        <a:spcAft>
                          <a:spcPts val="0"/>
                        </a:spcAft>
                      </a:pPr>
                      <a:r>
                        <a:rPr lang="en-US" sz="1800">
                          <a:effectLst/>
                        </a:rPr>
                        <a:t>ORGANIZATIONAL 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r h="364940">
                <a:tc>
                  <a:txBody>
                    <a:bodyPr/>
                    <a:lstStyle/>
                    <a:p>
                      <a:pPr marL="0" marR="0" algn="ctr">
                        <a:lnSpc>
                          <a:spcPct val="107000"/>
                        </a:lnSpc>
                        <a:spcBef>
                          <a:spcPts val="0"/>
                        </a:spcBef>
                        <a:spcAft>
                          <a:spcPts val="0"/>
                        </a:spcAft>
                      </a:pPr>
                      <a:r>
                        <a:rPr lang="en-US" sz="1800" b="0" dirty="0">
                          <a:effectLst/>
                        </a:rPr>
                        <a:t>Human Services </a:t>
                      </a:r>
                      <a:r>
                        <a:rPr lang="en-US" sz="1800" b="0" dirty="0" err="1">
                          <a:effectLst/>
                        </a:rPr>
                        <a:t>Collaboratives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161" marR="58161" marT="0" marB="0" anchor="ctr"/>
                </a:tc>
              </a:tr>
            </a:tbl>
          </a:graphicData>
        </a:graphic>
      </p:graphicFrame>
      <p:sp>
        <p:nvSpPr>
          <p:cNvPr id="6" name="Content Placeholder 2"/>
          <p:cNvSpPr txBox="1">
            <a:spLocks/>
          </p:cNvSpPr>
          <p:nvPr/>
        </p:nvSpPr>
        <p:spPr>
          <a:xfrm>
            <a:off x="0" y="1216025"/>
            <a:ext cx="54586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Of the assets listed, which would you most like to see mapped for our communities in the 2020 cycle?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13" y="6093228"/>
            <a:ext cx="6231869" cy="686077"/>
          </a:xfrm>
          <a:prstGeom prst="rect">
            <a:avLst/>
          </a:prstGeom>
        </p:spPr>
      </p:pic>
    </p:spTree>
    <p:extLst>
      <p:ext uri="{BB962C8B-B14F-4D97-AF65-F5344CB8AC3E}">
        <p14:creationId xmlns:p14="http://schemas.microsoft.com/office/powerpoint/2010/main" val="293629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Today’s Agenda</a:t>
            </a:r>
            <a:endParaRPr lang="en-US" sz="4800" b="1" dirty="0"/>
          </a:p>
        </p:txBody>
      </p:sp>
      <p:sp>
        <p:nvSpPr>
          <p:cNvPr id="3" name="Content Placeholder 2"/>
          <p:cNvSpPr>
            <a:spLocks noGrp="1"/>
          </p:cNvSpPr>
          <p:nvPr>
            <p:ph idx="1"/>
          </p:nvPr>
        </p:nvSpPr>
        <p:spPr/>
        <p:txBody>
          <a:bodyPr>
            <a:noAutofit/>
          </a:bodyPr>
          <a:lstStyle/>
          <a:p>
            <a:r>
              <a:rPr lang="en-US" dirty="0" smtClean="0"/>
              <a:t>Welcome </a:t>
            </a:r>
          </a:p>
          <a:p>
            <a:r>
              <a:rPr lang="en-US" dirty="0" smtClean="0"/>
              <a:t>Review </a:t>
            </a:r>
            <a:r>
              <a:rPr lang="en-US" dirty="0"/>
              <a:t>S</a:t>
            </a:r>
            <a:r>
              <a:rPr lang="en-US" dirty="0" smtClean="0"/>
              <a:t>elected Indicators</a:t>
            </a:r>
          </a:p>
          <a:p>
            <a:r>
              <a:rPr lang="en-US" dirty="0" smtClean="0"/>
              <a:t>Asset Mapping Overview</a:t>
            </a:r>
          </a:p>
          <a:p>
            <a:r>
              <a:rPr lang="en-US" dirty="0" smtClean="0"/>
              <a:t>Partnership with Tri-County Regional Planning Commission</a:t>
            </a:r>
          </a:p>
          <a:p>
            <a:r>
              <a:rPr lang="en-US" dirty="0" smtClean="0"/>
              <a:t>Community Survey Overview</a:t>
            </a:r>
          </a:p>
          <a:p>
            <a:r>
              <a:rPr lang="en-US" dirty="0" smtClean="0"/>
              <a:t>Upcoming Meetings</a:t>
            </a:r>
          </a:p>
          <a:p>
            <a:r>
              <a:rPr lang="en-US" dirty="0" smtClean="0"/>
              <a:t>Website update</a:t>
            </a:r>
            <a:endParaRPr lang="en-US" dirty="0"/>
          </a:p>
        </p:txBody>
      </p:sp>
      <p:sp>
        <p:nvSpPr>
          <p:cNvPr id="4" name="Slide Number Placeholder 3"/>
          <p:cNvSpPr>
            <a:spLocks noGrp="1"/>
          </p:cNvSpPr>
          <p:nvPr>
            <p:ph type="sldNum" sz="quarter" idx="12"/>
          </p:nvPr>
        </p:nvSpPr>
        <p:spPr/>
        <p:txBody>
          <a:bodyPr/>
          <a:lstStyle/>
          <a:p>
            <a:fld id="{0CD1D089-B714-4AFD-BFC1-2053DDE6688C}" type="slidenum">
              <a:rPr lang="en-US" smtClean="0"/>
              <a:pPr/>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887" y="-47022"/>
            <a:ext cx="3999113" cy="754462"/>
          </a:xfrm>
          <a:prstGeom prst="rect">
            <a:avLst/>
          </a:prstGeom>
        </p:spPr>
      </p:pic>
    </p:spTree>
    <p:extLst>
      <p:ext uri="{BB962C8B-B14F-4D97-AF65-F5344CB8AC3E}">
        <p14:creationId xmlns:p14="http://schemas.microsoft.com/office/powerpoint/2010/main" val="300047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38" y="4005263"/>
            <a:ext cx="10515600" cy="2852737"/>
          </a:xfrm>
        </p:spPr>
        <p:txBody>
          <a:bodyPr>
            <a:normAutofit/>
          </a:bodyPr>
          <a:lstStyle/>
          <a:p>
            <a:r>
              <a:rPr lang="en-US" sz="4800" dirty="0" smtClean="0">
                <a:solidFill>
                  <a:schemeClr val="tx1">
                    <a:lumMod val="75000"/>
                    <a:lumOff val="25000"/>
                  </a:schemeClr>
                </a:solidFill>
              </a:rPr>
              <a:t>Partnership with Tri-County Regional Planning Commission</a:t>
            </a:r>
            <a:endParaRPr lang="en-US" sz="4800" dirty="0">
              <a:solidFill>
                <a:schemeClr val="tx1">
                  <a:lumMod val="75000"/>
                  <a:lumOff val="2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777" y="4541129"/>
            <a:ext cx="4179223" cy="788441"/>
          </a:xfrm>
          <a:prstGeom prst="rect">
            <a:avLst/>
          </a:prstGeom>
        </p:spPr>
      </p:pic>
      <p:sp>
        <p:nvSpPr>
          <p:cNvPr id="3" name="Slide Number Placeholder 2"/>
          <p:cNvSpPr>
            <a:spLocks noGrp="1"/>
          </p:cNvSpPr>
          <p:nvPr>
            <p:ph type="sldNum" sz="quarter" idx="12"/>
          </p:nvPr>
        </p:nvSpPr>
        <p:spPr/>
        <p:txBody>
          <a:bodyPr/>
          <a:lstStyle/>
          <a:p>
            <a:fld id="{0CD1D089-B714-4AFD-BFC1-2053DDE6688C}" type="slidenum">
              <a:rPr lang="en-US" smtClean="0"/>
              <a:t>20</a:t>
            </a:fld>
            <a:endParaRPr lang="en-US"/>
          </a:p>
        </p:txBody>
      </p:sp>
      <p:sp>
        <p:nvSpPr>
          <p:cNvPr id="8" name="Title 1"/>
          <p:cNvSpPr txBox="1">
            <a:spLocks/>
          </p:cNvSpPr>
          <p:nvPr/>
        </p:nvSpPr>
        <p:spPr>
          <a:xfrm>
            <a:off x="8114971" y="3340664"/>
            <a:ext cx="4101602" cy="1329197"/>
          </a:xfrm>
          <a:prstGeom prst="rect">
            <a:avLst/>
          </a:prstGeom>
        </p:spPr>
        <p:txBody>
          <a:bodyPr vert="horz" lIns="91440" tIns="45720" rIns="91440" bIns="45720" rtlCol="0" anchor="b">
            <a:normAutofit fontScale="5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2200" dirty="0" smtClean="0">
                <a:latin typeface="+mn-lt"/>
              </a:rPr>
              <a:t/>
            </a:r>
            <a:br>
              <a:rPr lang="en-US" sz="2200" dirty="0" smtClean="0">
                <a:latin typeface="+mn-lt"/>
              </a:rPr>
            </a:br>
            <a:r>
              <a:rPr lang="en-US" sz="3200" dirty="0" smtClean="0">
                <a:latin typeface="+mn-lt"/>
              </a:rPr>
              <a:t>Ken Hall</a:t>
            </a:r>
          </a:p>
          <a:p>
            <a:pPr>
              <a:lnSpc>
                <a:spcPct val="120000"/>
              </a:lnSpc>
            </a:pPr>
            <a:r>
              <a:rPr lang="en-US" sz="3200" dirty="0" smtClean="0">
                <a:latin typeface="+mn-lt"/>
              </a:rPr>
              <a:t>Tri-County Regional Planning Commission</a:t>
            </a:r>
            <a:r>
              <a:rPr lang="en-US" sz="2000" dirty="0" smtClean="0"/>
              <a:t/>
            </a:r>
            <a:br>
              <a:rPr lang="en-US" sz="2000" dirty="0" smtClean="0"/>
            </a:b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65" y="201263"/>
            <a:ext cx="7449312" cy="5230368"/>
          </a:xfrm>
          <a:prstGeom prst="rect">
            <a:avLst/>
          </a:prstGeom>
        </p:spPr>
      </p:pic>
    </p:spTree>
    <p:extLst>
      <p:ext uri="{BB962C8B-B14F-4D97-AF65-F5344CB8AC3E}">
        <p14:creationId xmlns:p14="http://schemas.microsoft.com/office/powerpoint/2010/main" val="386675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reeform 37">
            <a:extLst>
              <a:ext uri="{FF2B5EF4-FFF2-40B4-BE49-F238E27FC236}">
                <a16:creationId xmlns=""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pic>
        <p:nvPicPr>
          <p:cNvPr id="16" name="Picture 15" descr="A sign on the side of a building&#10;&#10;Description generated with very high confidence">
            <a:extLst>
              <a:ext uri="{FF2B5EF4-FFF2-40B4-BE49-F238E27FC236}">
                <a16:creationId xmlns="" xmlns:a16="http://schemas.microsoft.com/office/drawing/2014/main" id="{61D3B40A-A99F-42B9-B255-9C37A7B891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553" r="2" b="28931"/>
          <a:stretch/>
        </p:blipFill>
        <p:spPr>
          <a:xfrm>
            <a:off x="5527815" y="3888510"/>
            <a:ext cx="6664185" cy="2974788"/>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
        <p:nvSpPr>
          <p:cNvPr id="2" name="Title 1">
            <a:extLst>
              <a:ext uri="{FF2B5EF4-FFF2-40B4-BE49-F238E27FC236}">
                <a16:creationId xmlns="" xmlns:a16="http://schemas.microsoft.com/office/drawing/2014/main" id="{E4701256-C96E-42DD-9A9D-081095B13B4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ea typeface="+mj-ea"/>
                <a:cs typeface="+mj-cs"/>
              </a:rPr>
              <a:t>Who Are We?</a:t>
            </a:r>
          </a:p>
        </p:txBody>
      </p:sp>
      <p:sp>
        <p:nvSpPr>
          <p:cNvPr id="3" name="Content Placeholder 2">
            <a:extLst>
              <a:ext uri="{FF2B5EF4-FFF2-40B4-BE49-F238E27FC236}">
                <a16:creationId xmlns="" xmlns:a16="http://schemas.microsoft.com/office/drawing/2014/main" id="{33F8D236-2FFA-4C34-AE00-8C8636F6242B}"/>
              </a:ext>
            </a:extLst>
          </p:cNvPr>
          <p:cNvSpPr>
            <a:spLocks noGrp="1"/>
          </p:cNvSpPr>
          <p:nvPr>
            <p:ph sz="half" idx="1"/>
          </p:nvPr>
        </p:nvSpPr>
        <p:spPr>
          <a:xfrm>
            <a:off x="838201" y="2015405"/>
            <a:ext cx="4962236" cy="4560885"/>
          </a:xfrm>
        </p:spPr>
        <p:txBody>
          <a:bodyPr vert="horz" lIns="91440" tIns="45720" rIns="91440" bIns="45720" rtlCol="0" anchor="t">
            <a:normAutofit fontScale="92500" lnSpcReduction="20000"/>
          </a:bodyPr>
          <a:lstStyle/>
          <a:p>
            <a:r>
              <a:rPr lang="en-US" sz="2400" dirty="0">
                <a:solidFill>
                  <a:schemeClr val="bg1"/>
                </a:solidFill>
                <a:latin typeface="+mj-lt"/>
              </a:rPr>
              <a:t>Serves Clinton, Eaton, and Ingham counties (tri-county region)</a:t>
            </a:r>
          </a:p>
          <a:p>
            <a:r>
              <a:rPr lang="en-US" sz="2400" dirty="0">
                <a:solidFill>
                  <a:schemeClr val="bg1"/>
                </a:solidFill>
                <a:latin typeface="+mj-lt"/>
              </a:rPr>
              <a:t>Governed by 19 commissioners representing the 3 counties + City of Lansing</a:t>
            </a:r>
          </a:p>
          <a:p>
            <a:r>
              <a:rPr lang="en-US" sz="2400" dirty="0">
                <a:solidFill>
                  <a:schemeClr val="bg1"/>
                </a:solidFill>
                <a:latin typeface="+mj-lt"/>
              </a:rPr>
              <a:t>Plans for </a:t>
            </a:r>
            <a:r>
              <a:rPr lang="en-US" sz="2400" b="1" dirty="0">
                <a:solidFill>
                  <a:schemeClr val="bg1"/>
                </a:solidFill>
              </a:rPr>
              <a:t>transportation</a:t>
            </a:r>
            <a:r>
              <a:rPr lang="en-US" sz="2400" dirty="0">
                <a:solidFill>
                  <a:schemeClr val="bg1"/>
                </a:solidFill>
                <a:latin typeface="+mj-lt"/>
              </a:rPr>
              <a:t>, </a:t>
            </a:r>
            <a:r>
              <a:rPr lang="en-US" sz="2400" b="1" dirty="0">
                <a:solidFill>
                  <a:schemeClr val="bg1"/>
                </a:solidFill>
              </a:rPr>
              <a:t>economic</a:t>
            </a:r>
            <a:r>
              <a:rPr lang="en-US" sz="2400" dirty="0">
                <a:solidFill>
                  <a:schemeClr val="bg1"/>
                </a:solidFill>
              </a:rPr>
              <a:t> </a:t>
            </a:r>
            <a:r>
              <a:rPr lang="en-US" sz="2400" b="1" dirty="0">
                <a:solidFill>
                  <a:schemeClr val="bg1"/>
                </a:solidFill>
              </a:rPr>
              <a:t>development</a:t>
            </a:r>
            <a:r>
              <a:rPr lang="en-US" sz="2400" dirty="0">
                <a:solidFill>
                  <a:schemeClr val="bg1"/>
                </a:solidFill>
                <a:latin typeface="+mj-lt"/>
              </a:rPr>
              <a:t>, the </a:t>
            </a:r>
            <a:r>
              <a:rPr lang="en-US" sz="2400" b="1" dirty="0">
                <a:solidFill>
                  <a:schemeClr val="bg1"/>
                </a:solidFill>
              </a:rPr>
              <a:t>environment</a:t>
            </a:r>
            <a:r>
              <a:rPr lang="en-US" sz="2400" dirty="0">
                <a:solidFill>
                  <a:schemeClr val="bg1"/>
                </a:solidFill>
                <a:latin typeface="+mj-lt"/>
              </a:rPr>
              <a:t>, and sustainable </a:t>
            </a:r>
            <a:r>
              <a:rPr lang="en-US" sz="2400" b="1" dirty="0">
                <a:solidFill>
                  <a:schemeClr val="bg1"/>
                </a:solidFill>
              </a:rPr>
              <a:t>land use </a:t>
            </a:r>
            <a:r>
              <a:rPr lang="en-US" sz="2400" dirty="0">
                <a:solidFill>
                  <a:schemeClr val="bg1"/>
                </a:solidFill>
                <a:latin typeface="+mj-lt"/>
              </a:rPr>
              <a:t>with a regional approach </a:t>
            </a:r>
            <a:endParaRPr lang="en-US" sz="2400" b="1" dirty="0">
              <a:solidFill>
                <a:schemeClr val="bg1"/>
              </a:solidFill>
              <a:latin typeface="+mj-lt"/>
            </a:endParaRPr>
          </a:p>
          <a:p>
            <a:pPr lvl="1"/>
            <a:r>
              <a:rPr lang="en-US" dirty="0">
                <a:solidFill>
                  <a:schemeClr val="bg1"/>
                </a:solidFill>
                <a:latin typeface="+mj-lt"/>
              </a:rPr>
              <a:t>Provides technical assistance to local governments</a:t>
            </a:r>
          </a:p>
          <a:p>
            <a:pPr lvl="1"/>
            <a:r>
              <a:rPr lang="en-US" dirty="0">
                <a:solidFill>
                  <a:schemeClr val="bg1"/>
                </a:solidFill>
                <a:latin typeface="+mj-lt"/>
              </a:rPr>
              <a:t>Develops plans and policies</a:t>
            </a:r>
          </a:p>
          <a:p>
            <a:pPr lvl="1"/>
            <a:r>
              <a:rPr lang="en-US" dirty="0">
                <a:solidFill>
                  <a:schemeClr val="bg1"/>
                </a:solidFill>
                <a:latin typeface="+mj-lt"/>
              </a:rPr>
              <a:t>Collects and maintains geographic data</a:t>
            </a:r>
          </a:p>
          <a:p>
            <a:pPr lvl="1"/>
            <a:r>
              <a:rPr lang="en-US" dirty="0">
                <a:solidFill>
                  <a:schemeClr val="bg1"/>
                </a:solidFill>
                <a:latin typeface="+mj-lt"/>
              </a:rPr>
              <a:t>Addresses challenges in Greater Lansing area communities</a:t>
            </a:r>
          </a:p>
        </p:txBody>
      </p:sp>
      <p:sp>
        <p:nvSpPr>
          <p:cNvPr id="5" name="Slide Number Placeholder 4">
            <a:extLst>
              <a:ext uri="{FF2B5EF4-FFF2-40B4-BE49-F238E27FC236}">
                <a16:creationId xmlns="" xmlns:a16="http://schemas.microsoft.com/office/drawing/2014/main" id="{74D3171D-C927-4F1C-8112-37ADDA4D2629}"/>
              </a:ext>
            </a:extLst>
          </p:cNvPr>
          <p:cNvSpPr>
            <a:spLocks noGrp="1"/>
          </p:cNvSpPr>
          <p:nvPr>
            <p:ph type="sldNum" sz="quarter" idx="12"/>
          </p:nvPr>
        </p:nvSpPr>
        <p:spPr>
          <a:xfrm>
            <a:off x="10496550" y="6356350"/>
            <a:ext cx="857249" cy="365125"/>
          </a:xfrm>
        </p:spPr>
        <p:txBody>
          <a:bodyPr vert="horz" lIns="91440" tIns="45720" rIns="91440" bIns="45720" rtlCol="0" anchor="ctr">
            <a:normAutofit/>
          </a:bodyPr>
          <a:lstStyle/>
          <a:p>
            <a:pPr>
              <a:spcAft>
                <a:spcPts val="600"/>
              </a:spcAft>
            </a:pPr>
            <a:fld id="{0CD1D089-B714-4AFD-BFC1-2053DDE6688C}" type="slidenum">
              <a:rPr lang="en-US">
                <a:solidFill>
                  <a:srgbClr val="FFFFFF"/>
                </a:solidFill>
              </a:rPr>
              <a:pPr>
                <a:spcAft>
                  <a:spcPts val="600"/>
                </a:spcAft>
              </a:pPr>
              <a:t>21</a:t>
            </a:fld>
            <a:endParaRPr lang="en-US">
              <a:solidFill>
                <a:srgbClr val="FFFFFF"/>
              </a:solidFill>
            </a:endParaRPr>
          </a:p>
        </p:txBody>
      </p:sp>
      <p:pic>
        <p:nvPicPr>
          <p:cNvPr id="6" name="Picture 5" descr="Graphical user interface, text&#10;&#10;Description automatically generated with medium confidence">
            <a:extLst>
              <a:ext uri="{FF2B5EF4-FFF2-40B4-BE49-F238E27FC236}">
                <a16:creationId xmlns="" xmlns:a16="http://schemas.microsoft.com/office/drawing/2014/main" id="{AB835F65-8C42-49C0-86F5-BAEF6EA89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407" y="2446651"/>
            <a:ext cx="4962236" cy="1305334"/>
          </a:xfrm>
          <a:prstGeom prst="rect">
            <a:avLst/>
          </a:prstGeom>
        </p:spPr>
      </p:pic>
    </p:spTree>
    <p:extLst>
      <p:ext uri="{BB962C8B-B14F-4D97-AF65-F5344CB8AC3E}">
        <p14:creationId xmlns:p14="http://schemas.microsoft.com/office/powerpoint/2010/main" val="428879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00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13">
            <a:extLst>
              <a:ext uri="{FF2B5EF4-FFF2-40B4-BE49-F238E27FC236}">
                <a16:creationId xmlns=""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E4701256-C96E-42DD-9A9D-081095B13B41}"/>
              </a:ext>
            </a:extLst>
          </p:cNvPr>
          <p:cNvSpPr>
            <a:spLocks noGrp="1"/>
          </p:cNvSpPr>
          <p:nvPr>
            <p:ph type="title"/>
          </p:nvPr>
        </p:nvSpPr>
        <p:spPr>
          <a:xfrm>
            <a:off x="833002" y="365125"/>
            <a:ext cx="10520702" cy="1325563"/>
          </a:xfrm>
        </p:spPr>
        <p:txBody>
          <a:bodyPr vert="horz" lIns="91440" tIns="45720" rIns="91440" bIns="45720" rtlCol="0" anchor="ctr">
            <a:normAutofit/>
          </a:bodyPr>
          <a:lstStyle/>
          <a:p>
            <a:r>
              <a:rPr lang="en-US" kern="1200" dirty="0">
                <a:solidFill>
                  <a:schemeClr val="tx1"/>
                </a:solidFill>
                <a:ea typeface="+mj-ea"/>
                <a:cs typeface="+mj-cs"/>
              </a:rPr>
              <a:t>Tri-County Planning is also…</a:t>
            </a:r>
          </a:p>
        </p:txBody>
      </p:sp>
      <p:graphicFrame>
        <p:nvGraphicFramePr>
          <p:cNvPr id="19" name="Content Placeholder 2"/>
          <p:cNvGraphicFramePr>
            <a:graphicFrameLocks noGrp="1"/>
          </p:cNvGraphicFramePr>
          <p:nvPr>
            <p:ph sz="half" idx="1"/>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 xmlns:a16="http://schemas.microsoft.com/office/drawing/2014/main" id="{74D3171D-C927-4F1C-8112-37ADDA4D262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CD1D089-B714-4AFD-BFC1-2053DDE6688C}" type="slidenum">
              <a:rPr lang="en-US">
                <a:solidFill>
                  <a:prstClr val="black">
                    <a:alpha val="80000"/>
                  </a:prstClr>
                </a:solidFill>
              </a:rPr>
              <a:pPr>
                <a:spcAft>
                  <a:spcPts val="600"/>
                </a:spcAft>
              </a:pPr>
              <a:t>22</a:t>
            </a:fld>
            <a:endParaRPr lang="en-US">
              <a:solidFill>
                <a:prstClr val="black">
                  <a:alpha val="80000"/>
                </a:prstClr>
              </a:solidFill>
            </a:endParaRPr>
          </a:p>
        </p:txBody>
      </p:sp>
      <p:grpSp>
        <p:nvGrpSpPr>
          <p:cNvPr id="7" name="Group 6">
            <a:extLst>
              <a:ext uri="{FF2B5EF4-FFF2-40B4-BE49-F238E27FC236}">
                <a16:creationId xmlns="" xmlns:a16="http://schemas.microsoft.com/office/drawing/2014/main" id="{51DBE690-F6A1-4CE6-82F5-791552B13967}"/>
              </a:ext>
            </a:extLst>
          </p:cNvPr>
          <p:cNvGrpSpPr/>
          <p:nvPr/>
        </p:nvGrpSpPr>
        <p:grpSpPr>
          <a:xfrm>
            <a:off x="879182" y="2055813"/>
            <a:ext cx="4960798" cy="4164012"/>
            <a:chOff x="879182" y="2055813"/>
            <a:chExt cx="4960798" cy="4164012"/>
          </a:xfrm>
        </p:grpSpPr>
        <p:sp>
          <p:nvSpPr>
            <p:cNvPr id="3" name="Rectangle 2">
              <a:extLst>
                <a:ext uri="{FF2B5EF4-FFF2-40B4-BE49-F238E27FC236}">
                  <a16:creationId xmlns="" xmlns:a16="http://schemas.microsoft.com/office/drawing/2014/main" id="{DC2206AA-D69C-4DF0-8086-356B676A4D76}"/>
                </a:ext>
              </a:extLst>
            </p:cNvPr>
            <p:cNvSpPr/>
            <p:nvPr/>
          </p:nvSpPr>
          <p:spPr>
            <a:xfrm>
              <a:off x="879182" y="2055813"/>
              <a:ext cx="4960798" cy="4164012"/>
            </a:xfrm>
            <a:prstGeom prst="rect">
              <a:avLst/>
            </a:prstGeom>
            <a:solidFill>
              <a:srgbClr val="2D5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a:extLst>
                <a:ext uri="{FF2B5EF4-FFF2-40B4-BE49-F238E27FC236}">
                  <a16:creationId xmlns="" xmlns:a16="http://schemas.microsoft.com/office/drawing/2014/main" id="{93A1484B-02DA-4CF3-A31F-94230206386D}"/>
                </a:ext>
              </a:extLst>
            </p:cNvPr>
            <p:cNvSpPr txBox="1"/>
            <p:nvPr/>
          </p:nvSpPr>
          <p:spPr>
            <a:xfrm>
              <a:off x="1287319" y="3424402"/>
              <a:ext cx="3851564" cy="2215991"/>
            </a:xfrm>
            <a:prstGeom prst="rect">
              <a:avLst/>
            </a:prstGeom>
            <a:noFill/>
          </p:spPr>
          <p:txBody>
            <a:bodyPr wrap="square" rtlCol="0">
              <a:spAutoFit/>
            </a:bodyPr>
            <a:lstStyle/>
            <a:p>
              <a:r>
                <a:rPr lang="en-US" sz="2400" dirty="0">
                  <a:solidFill>
                    <a:prstClr val="white"/>
                  </a:solidFill>
                </a:rPr>
                <a:t>Designated as the region’s </a:t>
              </a:r>
              <a:r>
                <a:rPr lang="en-US" sz="2400" b="1" dirty="0">
                  <a:solidFill>
                    <a:prstClr val="white"/>
                  </a:solidFill>
                </a:rPr>
                <a:t>Metropolitan Planning Organization </a:t>
              </a:r>
              <a:r>
                <a:rPr lang="en-US" sz="2400" dirty="0">
                  <a:solidFill>
                    <a:prstClr val="white"/>
                  </a:solidFill>
                </a:rPr>
                <a:t>(MPO) to coordinate federally-funded transportation projects </a:t>
              </a:r>
            </a:p>
            <a:p>
              <a:endParaRPr lang="en-US" dirty="0">
                <a:solidFill>
                  <a:prstClr val="black"/>
                </a:solidFill>
              </a:endParaRPr>
            </a:p>
          </p:txBody>
        </p:sp>
      </p:grpSp>
      <p:grpSp>
        <p:nvGrpSpPr>
          <p:cNvPr id="9" name="Group 8">
            <a:extLst>
              <a:ext uri="{FF2B5EF4-FFF2-40B4-BE49-F238E27FC236}">
                <a16:creationId xmlns="" xmlns:a16="http://schemas.microsoft.com/office/drawing/2014/main" id="{74564BE6-E4D4-4136-BC9A-3BD28E0A1AD9}"/>
              </a:ext>
            </a:extLst>
          </p:cNvPr>
          <p:cNvGrpSpPr/>
          <p:nvPr/>
        </p:nvGrpSpPr>
        <p:grpSpPr>
          <a:xfrm>
            <a:off x="6277981" y="2055813"/>
            <a:ext cx="4960798" cy="4164012"/>
            <a:chOff x="6277981" y="2055813"/>
            <a:chExt cx="4960798" cy="4164012"/>
          </a:xfrm>
        </p:grpSpPr>
        <p:sp>
          <p:nvSpPr>
            <p:cNvPr id="10" name="Rectangle 9">
              <a:extLst>
                <a:ext uri="{FF2B5EF4-FFF2-40B4-BE49-F238E27FC236}">
                  <a16:creationId xmlns="" xmlns:a16="http://schemas.microsoft.com/office/drawing/2014/main" id="{384C9986-0052-45B3-A353-B7D672CC3B15}"/>
                </a:ext>
              </a:extLst>
            </p:cNvPr>
            <p:cNvSpPr/>
            <p:nvPr/>
          </p:nvSpPr>
          <p:spPr>
            <a:xfrm>
              <a:off x="6277981" y="2055813"/>
              <a:ext cx="4960798" cy="4164012"/>
            </a:xfrm>
            <a:prstGeom prst="rect">
              <a:avLst/>
            </a:prstGeom>
            <a:solidFill>
              <a:srgbClr val="70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a:extLst>
                <a:ext uri="{FF2B5EF4-FFF2-40B4-BE49-F238E27FC236}">
                  <a16:creationId xmlns="" xmlns:a16="http://schemas.microsoft.com/office/drawing/2014/main" id="{4B75620D-B0FE-4ADD-B992-6560FD7E24B8}"/>
                </a:ext>
              </a:extLst>
            </p:cNvPr>
            <p:cNvSpPr txBox="1"/>
            <p:nvPr/>
          </p:nvSpPr>
          <p:spPr>
            <a:xfrm>
              <a:off x="6612078" y="3424402"/>
              <a:ext cx="4292603" cy="2308324"/>
            </a:xfrm>
            <a:prstGeom prst="rect">
              <a:avLst/>
            </a:prstGeom>
            <a:noFill/>
          </p:spPr>
          <p:txBody>
            <a:bodyPr wrap="square" rtlCol="0">
              <a:spAutoFit/>
            </a:bodyPr>
            <a:lstStyle/>
            <a:p>
              <a:r>
                <a:rPr lang="en-US" sz="2400" dirty="0">
                  <a:solidFill>
                    <a:prstClr val="white"/>
                  </a:solidFill>
                </a:rPr>
                <a:t>Designated by the U.S. Department of Commerce as the </a:t>
              </a:r>
              <a:r>
                <a:rPr lang="en-US" sz="2400" b="1" dirty="0">
                  <a:solidFill>
                    <a:prstClr val="white"/>
                  </a:solidFill>
                </a:rPr>
                <a:t>Economic Development District</a:t>
              </a:r>
              <a:r>
                <a:rPr lang="en-US" sz="2400" dirty="0">
                  <a:solidFill>
                    <a:prstClr val="white"/>
                  </a:solidFill>
                </a:rPr>
                <a:t> (EDD) to facilitate federally-funded economic development programs and initiatives</a:t>
              </a:r>
            </a:p>
          </p:txBody>
        </p:sp>
      </p:grpSp>
      <p:pic>
        <p:nvPicPr>
          <p:cNvPr id="12" name="Picture 11" descr="Logo&#10;&#10;Description automatically generated">
            <a:extLst>
              <a:ext uri="{FF2B5EF4-FFF2-40B4-BE49-F238E27FC236}">
                <a16:creationId xmlns="" xmlns:a16="http://schemas.microsoft.com/office/drawing/2014/main" id="{EF0F0C3D-1E9C-4525-8425-752AB451D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534" t="1" r="21118" b="33318"/>
          <a:stretch/>
        </p:blipFill>
        <p:spPr>
          <a:xfrm>
            <a:off x="953221" y="2221756"/>
            <a:ext cx="1264292" cy="1011067"/>
          </a:xfrm>
          <a:prstGeom prst="rect">
            <a:avLst/>
          </a:prstGeom>
        </p:spPr>
      </p:pic>
      <p:pic>
        <p:nvPicPr>
          <p:cNvPr id="16" name="Picture 15" descr="Logo&#10;&#10;Description automatically generated">
            <a:extLst>
              <a:ext uri="{FF2B5EF4-FFF2-40B4-BE49-F238E27FC236}">
                <a16:creationId xmlns="" xmlns:a16="http://schemas.microsoft.com/office/drawing/2014/main" id="{D30011B9-FFAC-490A-9891-7C35AF8100E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534" t="1" r="21118" b="33318"/>
          <a:stretch/>
        </p:blipFill>
        <p:spPr>
          <a:xfrm>
            <a:off x="6386921" y="2221756"/>
            <a:ext cx="1264292" cy="1011067"/>
          </a:xfrm>
          <a:prstGeom prst="rect">
            <a:avLst/>
          </a:prstGeom>
        </p:spPr>
      </p:pic>
    </p:spTree>
    <p:extLst>
      <p:ext uri="{BB962C8B-B14F-4D97-AF65-F5344CB8AC3E}">
        <p14:creationId xmlns:p14="http://schemas.microsoft.com/office/powerpoint/2010/main" val="157879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D1D089-B714-4AFD-BFC1-2053DDE6688C}" type="slidenum">
              <a:rPr lang="en-US" smtClean="0">
                <a:solidFill>
                  <a:prstClr val="white"/>
                </a:solidFill>
              </a:rPr>
              <a:pPr/>
              <a:t>23</a:t>
            </a:fld>
            <a:endParaRPr lang="en-US" dirty="0">
              <a:solidFill>
                <a:prstClr val="white"/>
              </a:solidFill>
            </a:endParaRPr>
          </a:p>
        </p:txBody>
      </p:sp>
      <p:sp>
        <p:nvSpPr>
          <p:cNvPr id="6" name="Rectangle 5">
            <a:extLst>
              <a:ext uri="{FF2B5EF4-FFF2-40B4-BE49-F238E27FC236}">
                <a16:creationId xmlns="" xmlns:a16="http://schemas.microsoft.com/office/drawing/2014/main" id="{09404C85-8E6E-4EC1-A671-615A78FE8514}"/>
              </a:ext>
            </a:extLst>
          </p:cNvPr>
          <p:cNvSpPr/>
          <p:nvPr/>
        </p:nvSpPr>
        <p:spPr>
          <a:xfrm>
            <a:off x="1550893" y="302402"/>
            <a:ext cx="9278471" cy="1446550"/>
          </a:xfrm>
          <a:prstGeom prst="rect">
            <a:avLst/>
          </a:prstGeom>
        </p:spPr>
        <p:txBody>
          <a:bodyPr wrap="square">
            <a:spAutoFit/>
          </a:bodyPr>
          <a:lstStyle/>
          <a:p>
            <a:r>
              <a:rPr lang="en-US" sz="4400" dirty="0">
                <a:solidFill>
                  <a:prstClr val="black"/>
                </a:solidFill>
              </a:rPr>
              <a:t>Geographic Information Systems (GIS) &amp; Online Interactive Mapping</a:t>
            </a:r>
          </a:p>
        </p:txBody>
      </p:sp>
      <p:sp>
        <p:nvSpPr>
          <p:cNvPr id="10" name="Rectangle 9">
            <a:extLst>
              <a:ext uri="{FF2B5EF4-FFF2-40B4-BE49-F238E27FC236}">
                <a16:creationId xmlns="" xmlns:a16="http://schemas.microsoft.com/office/drawing/2014/main" id="{22EB94F7-B4AD-44F4-BB2A-EAD993B647D7}"/>
              </a:ext>
            </a:extLst>
          </p:cNvPr>
          <p:cNvSpPr/>
          <p:nvPr/>
        </p:nvSpPr>
        <p:spPr>
          <a:xfrm>
            <a:off x="1135582" y="2070336"/>
            <a:ext cx="9837217" cy="4401205"/>
          </a:xfrm>
          <a:prstGeom prst="rect">
            <a:avLst/>
          </a:prstGeom>
        </p:spPr>
        <p:txBody>
          <a:bodyPr wrap="square">
            <a:spAutoFit/>
          </a:bodyPr>
          <a:lstStyle/>
          <a:p>
            <a:pPr marL="571500" indent="-571500">
              <a:buFont typeface="Arial" panose="020B0604020202020204" pitchFamily="34" charset="0"/>
              <a:buChar char="•"/>
            </a:pPr>
            <a:r>
              <a:rPr lang="en-US" sz="2000" dirty="0">
                <a:solidFill>
                  <a:prstClr val="black"/>
                </a:solidFill>
              </a:rPr>
              <a:t>Software designed to capture, manage, analyze and display all forms of geographically referenced information</a:t>
            </a:r>
          </a:p>
          <a:p>
            <a:pPr marL="571500" indent="-571500">
              <a:buFont typeface="Arial" panose="020B0604020202020204" pitchFamily="34" charset="0"/>
              <a:buChar char="•"/>
            </a:pPr>
            <a:endParaRPr lang="en-US" sz="2000" i="1" dirty="0">
              <a:solidFill>
                <a:prstClr val="black"/>
              </a:solidFill>
            </a:endParaRPr>
          </a:p>
          <a:p>
            <a:pPr marL="571500" indent="-571500">
              <a:buFont typeface="Arial" panose="020B0604020202020204" pitchFamily="34" charset="0"/>
              <a:buChar char="•"/>
            </a:pPr>
            <a:r>
              <a:rPr lang="en-US" sz="2000" i="1" dirty="0">
                <a:solidFill>
                  <a:prstClr val="black"/>
                </a:solidFill>
              </a:rPr>
              <a:t>ArcGIS Online </a:t>
            </a:r>
            <a:r>
              <a:rPr lang="en-US" sz="2000" dirty="0">
                <a:solidFill>
                  <a:prstClr val="black"/>
                </a:solidFill>
              </a:rPr>
              <a:t>software creates maps, data and analytics that can be published into an online interactive map with its own web address</a:t>
            </a:r>
          </a:p>
          <a:p>
            <a:pPr marL="571500" indent="-571500">
              <a:buFont typeface="Arial" panose="020B0604020202020204" pitchFamily="34" charset="0"/>
              <a:buChar char="•"/>
            </a:pPr>
            <a:endParaRPr lang="en-US" sz="2000" dirty="0">
              <a:solidFill>
                <a:prstClr val="black"/>
              </a:solidFill>
            </a:endParaRPr>
          </a:p>
          <a:p>
            <a:pPr marL="571500" indent="-571500">
              <a:buFont typeface="Arial" panose="020B0604020202020204" pitchFamily="34" charset="0"/>
              <a:buChar char="•"/>
            </a:pPr>
            <a:r>
              <a:rPr lang="en-US" sz="2000" dirty="0">
                <a:solidFill>
                  <a:prstClr val="black"/>
                </a:solidFill>
              </a:rPr>
              <a:t>Collaborate and share content privately or open to the public via mobile devices and desktop viewers</a:t>
            </a:r>
          </a:p>
          <a:p>
            <a:endParaRPr lang="en-US" sz="2000" dirty="0">
              <a:solidFill>
                <a:prstClr val="black"/>
              </a:solidFill>
            </a:endParaRPr>
          </a:p>
          <a:p>
            <a:pPr marL="571500" indent="-571500">
              <a:buFont typeface="Arial" panose="020B0604020202020204" pitchFamily="34" charset="0"/>
              <a:buChar char="•"/>
            </a:pPr>
            <a:r>
              <a:rPr lang="en-US" sz="2000" dirty="0">
                <a:solidFill>
                  <a:prstClr val="black"/>
                </a:solidFill>
              </a:rPr>
              <a:t>Many customizable features or widgets can be added such as:</a:t>
            </a:r>
          </a:p>
          <a:p>
            <a:pPr marL="2400300" lvl="4" indent="-571500">
              <a:buFont typeface="Wingdings" panose="05000000000000000000" pitchFamily="2" charset="2"/>
              <a:buChar char="q"/>
            </a:pPr>
            <a:r>
              <a:rPr lang="en-US" sz="2000" dirty="0">
                <a:solidFill>
                  <a:prstClr val="black"/>
                </a:solidFill>
              </a:rPr>
              <a:t>Drawing tools &amp; infographics</a:t>
            </a:r>
          </a:p>
          <a:p>
            <a:pPr marL="2400300" lvl="4" indent="-571500">
              <a:buFont typeface="Wingdings" panose="05000000000000000000" pitchFamily="2" charset="2"/>
              <a:buChar char="q"/>
            </a:pPr>
            <a:r>
              <a:rPr lang="en-US" sz="2000" dirty="0">
                <a:solidFill>
                  <a:prstClr val="black"/>
                </a:solidFill>
              </a:rPr>
              <a:t>Edit features</a:t>
            </a:r>
          </a:p>
          <a:p>
            <a:pPr marL="2400300" lvl="4" indent="-571500">
              <a:buFont typeface="Wingdings" panose="05000000000000000000" pitchFamily="2" charset="2"/>
              <a:buChar char="q"/>
            </a:pPr>
            <a:r>
              <a:rPr lang="en-US" sz="2000" dirty="0">
                <a:solidFill>
                  <a:prstClr val="black"/>
                </a:solidFill>
              </a:rPr>
              <a:t>Add data</a:t>
            </a:r>
          </a:p>
          <a:p>
            <a:pPr marL="571500" indent="-571500">
              <a:buFont typeface="Arial" panose="020B0604020202020204" pitchFamily="34" charset="0"/>
              <a:buChar char="•"/>
            </a:pPr>
            <a:endParaRPr lang="en-US" sz="2000" dirty="0">
              <a:solidFill>
                <a:prstClr val="black"/>
              </a:solidFill>
            </a:endParaRPr>
          </a:p>
        </p:txBody>
      </p:sp>
      <p:pic>
        <p:nvPicPr>
          <p:cNvPr id="11" name="Picture 10" descr="A close up of a logo&#10;&#10;Description generated with very high confidence">
            <a:extLst>
              <a:ext uri="{FF2B5EF4-FFF2-40B4-BE49-F238E27FC236}">
                <a16:creationId xmlns="" xmlns:a16="http://schemas.microsoft.com/office/drawing/2014/main" id="{1946035E-3966-4485-B994-76921FA455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259"/>
          <a:stretch/>
        </p:blipFill>
        <p:spPr>
          <a:xfrm>
            <a:off x="11220449" y="231285"/>
            <a:ext cx="922481" cy="794392"/>
          </a:xfrm>
          <a:prstGeom prst="rect">
            <a:avLst/>
          </a:prstGeom>
        </p:spPr>
      </p:pic>
      <p:pic>
        <p:nvPicPr>
          <p:cNvPr id="3" name="Picture 2" descr="A picture containing logo&#10;&#10;Description automatically generated">
            <a:extLst>
              <a:ext uri="{FF2B5EF4-FFF2-40B4-BE49-F238E27FC236}">
                <a16:creationId xmlns="" xmlns:a16="http://schemas.microsoft.com/office/drawing/2014/main" id="{9C13C678-5FE8-4E8C-9B80-470A60DA7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4195" y="5503235"/>
            <a:ext cx="1198604" cy="853115"/>
          </a:xfrm>
          <a:prstGeom prst="rect">
            <a:avLst/>
          </a:prstGeom>
        </p:spPr>
      </p:pic>
    </p:spTree>
    <p:extLst>
      <p:ext uri="{BB962C8B-B14F-4D97-AF65-F5344CB8AC3E}">
        <p14:creationId xmlns:p14="http://schemas.microsoft.com/office/powerpoint/2010/main" val="200985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 xmlns:a16="http://schemas.microsoft.com/office/drawing/2014/main" id="{FD82576B-073A-4E6B-89DD-F568C0DA6B9B}"/>
              </a:ext>
            </a:extLst>
          </p:cNvPr>
          <p:cNvSpPr txBox="1">
            <a:spLocks/>
          </p:cNvSpPr>
          <p:nvPr/>
        </p:nvSpPr>
        <p:spPr>
          <a:xfrm>
            <a:off x="8665378" y="63728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D1D089-B714-4AFD-BFC1-2053DDE6688C}" type="slidenum">
              <a:rPr lang="en-US" smtClean="0">
                <a:solidFill>
                  <a:prstClr val="white"/>
                </a:solidFill>
              </a:rPr>
              <a:pPr/>
              <a:t>24</a:t>
            </a:fld>
            <a:endParaRPr lang="en-US" dirty="0">
              <a:solidFill>
                <a:prstClr val="white"/>
              </a:solidFill>
            </a:endParaRPr>
          </a:p>
        </p:txBody>
      </p:sp>
      <p:sp>
        <p:nvSpPr>
          <p:cNvPr id="7" name="Rectangle 6">
            <a:extLst>
              <a:ext uri="{FF2B5EF4-FFF2-40B4-BE49-F238E27FC236}">
                <a16:creationId xmlns="" xmlns:a16="http://schemas.microsoft.com/office/drawing/2014/main" id="{EA144EDA-5D4D-49D9-AC97-6DDBB39866F6}"/>
              </a:ext>
            </a:extLst>
          </p:cNvPr>
          <p:cNvSpPr/>
          <p:nvPr/>
        </p:nvSpPr>
        <p:spPr>
          <a:xfrm>
            <a:off x="-1" y="191504"/>
            <a:ext cx="12192001" cy="769441"/>
          </a:xfrm>
          <a:prstGeom prst="rect">
            <a:avLst/>
          </a:prstGeom>
        </p:spPr>
        <p:txBody>
          <a:bodyPr wrap="square">
            <a:spAutoFit/>
          </a:bodyPr>
          <a:lstStyle/>
          <a:p>
            <a:pPr algn="ctr"/>
            <a:r>
              <a:rPr lang="en-US" sz="4400" dirty="0">
                <a:solidFill>
                  <a:prstClr val="black"/>
                </a:solidFill>
              </a:rPr>
              <a:t>Tri-County Regional Online Mapping Examples</a:t>
            </a:r>
          </a:p>
        </p:txBody>
      </p:sp>
      <p:sp>
        <p:nvSpPr>
          <p:cNvPr id="8" name="Rectangle 7">
            <a:extLst>
              <a:ext uri="{FF2B5EF4-FFF2-40B4-BE49-F238E27FC236}">
                <a16:creationId xmlns="" xmlns:a16="http://schemas.microsoft.com/office/drawing/2014/main" id="{1DEC2694-5518-4130-8EE9-EA6236F0224D}"/>
              </a:ext>
            </a:extLst>
          </p:cNvPr>
          <p:cNvSpPr/>
          <p:nvPr/>
        </p:nvSpPr>
        <p:spPr>
          <a:xfrm>
            <a:off x="1249882" y="1784586"/>
            <a:ext cx="9837217" cy="830997"/>
          </a:xfrm>
          <a:prstGeom prst="rect">
            <a:avLst/>
          </a:prstGeom>
        </p:spPr>
        <p:txBody>
          <a:bodyPr wrap="square">
            <a:spAutoFit/>
          </a:bodyPr>
          <a:lstStyle/>
          <a:p>
            <a:pPr marL="571500" indent="-571500">
              <a:buFont typeface="Arial" panose="020B0604020202020204" pitchFamily="34" charset="0"/>
              <a:buChar char="•"/>
            </a:pPr>
            <a:endParaRPr lang="en-US" sz="2400" dirty="0">
              <a:solidFill>
                <a:prstClr val="black"/>
              </a:solidFill>
            </a:endParaRPr>
          </a:p>
          <a:p>
            <a:pPr marL="571500" indent="-571500">
              <a:buFont typeface="Arial" panose="020B0604020202020204" pitchFamily="34" charset="0"/>
              <a:buChar char="•"/>
            </a:pPr>
            <a:endParaRPr lang="en-US" sz="2400" dirty="0">
              <a:solidFill>
                <a:prstClr val="black"/>
              </a:solidFill>
            </a:endParaRPr>
          </a:p>
        </p:txBody>
      </p:sp>
      <p:pic>
        <p:nvPicPr>
          <p:cNvPr id="3" name="Picture 2" descr="Map&#10;&#10;Description automatically generated">
            <a:extLst>
              <a:ext uri="{FF2B5EF4-FFF2-40B4-BE49-F238E27FC236}">
                <a16:creationId xmlns="" xmlns:a16="http://schemas.microsoft.com/office/drawing/2014/main" id="{076DACCD-D381-4BE2-B715-DABD952C1F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929"/>
          <a:stretch/>
        </p:blipFill>
        <p:spPr>
          <a:xfrm>
            <a:off x="4267298" y="1039251"/>
            <a:ext cx="3802383" cy="2514177"/>
          </a:xfrm>
          <a:prstGeom prst="rect">
            <a:avLst/>
          </a:prstGeom>
        </p:spPr>
      </p:pic>
      <p:pic>
        <p:nvPicPr>
          <p:cNvPr id="9" name="Picture 8" descr="Map&#10;&#10;Description automatically generated">
            <a:extLst>
              <a:ext uri="{FF2B5EF4-FFF2-40B4-BE49-F238E27FC236}">
                <a16:creationId xmlns="" xmlns:a16="http://schemas.microsoft.com/office/drawing/2014/main" id="{DA239F38-92DA-4897-884B-C2383C3FB3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97" y="3823944"/>
            <a:ext cx="3683833" cy="2213909"/>
          </a:xfrm>
          <a:prstGeom prst="rect">
            <a:avLst/>
          </a:prstGeom>
        </p:spPr>
      </p:pic>
      <p:pic>
        <p:nvPicPr>
          <p:cNvPr id="19" name="Picture 18" descr="Map&#10;&#10;Description automatically generated">
            <a:extLst>
              <a:ext uri="{FF2B5EF4-FFF2-40B4-BE49-F238E27FC236}">
                <a16:creationId xmlns="" xmlns:a16="http://schemas.microsoft.com/office/drawing/2014/main" id="{5EB66783-B625-48FB-B8DA-CA8AC850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9124" y="3823944"/>
            <a:ext cx="3508979" cy="2213909"/>
          </a:xfrm>
          <a:prstGeom prst="rect">
            <a:avLst/>
          </a:prstGeom>
        </p:spPr>
      </p:pic>
      <p:sp>
        <p:nvSpPr>
          <p:cNvPr id="20" name="TextBox 19">
            <a:extLst>
              <a:ext uri="{FF2B5EF4-FFF2-40B4-BE49-F238E27FC236}">
                <a16:creationId xmlns="" xmlns:a16="http://schemas.microsoft.com/office/drawing/2014/main" id="{AD0C3A19-E012-487A-A35B-0ED5E63D9FE4}"/>
              </a:ext>
            </a:extLst>
          </p:cNvPr>
          <p:cNvSpPr txBox="1"/>
          <p:nvPr/>
        </p:nvSpPr>
        <p:spPr>
          <a:xfrm>
            <a:off x="5103341" y="3669957"/>
            <a:ext cx="1989437" cy="369332"/>
          </a:xfrm>
          <a:prstGeom prst="rect">
            <a:avLst/>
          </a:prstGeom>
          <a:noFill/>
        </p:spPr>
        <p:txBody>
          <a:bodyPr wrap="square" rtlCol="0">
            <a:spAutoFit/>
          </a:bodyPr>
          <a:lstStyle/>
          <a:p>
            <a:r>
              <a:rPr lang="en-US" dirty="0">
                <a:solidFill>
                  <a:prstClr val="black"/>
                </a:solidFill>
                <a:hlinkClick r:id="rId6"/>
              </a:rPr>
              <a:t>Access to Hospitals</a:t>
            </a:r>
            <a:endParaRPr lang="en-US" dirty="0">
              <a:solidFill>
                <a:prstClr val="black"/>
              </a:solidFill>
            </a:endParaRPr>
          </a:p>
        </p:txBody>
      </p:sp>
      <p:sp>
        <p:nvSpPr>
          <p:cNvPr id="21" name="TextBox 20">
            <a:extLst>
              <a:ext uri="{FF2B5EF4-FFF2-40B4-BE49-F238E27FC236}">
                <a16:creationId xmlns="" xmlns:a16="http://schemas.microsoft.com/office/drawing/2014/main" id="{42CE7545-BA84-4CCE-89B6-70B6A0C39A94}"/>
              </a:ext>
            </a:extLst>
          </p:cNvPr>
          <p:cNvSpPr txBox="1"/>
          <p:nvPr/>
        </p:nvSpPr>
        <p:spPr>
          <a:xfrm>
            <a:off x="1225477" y="6020698"/>
            <a:ext cx="1989437" cy="369332"/>
          </a:xfrm>
          <a:prstGeom prst="rect">
            <a:avLst/>
          </a:prstGeom>
          <a:noFill/>
        </p:spPr>
        <p:txBody>
          <a:bodyPr wrap="square" rtlCol="0">
            <a:spAutoFit/>
          </a:bodyPr>
          <a:lstStyle/>
          <a:p>
            <a:r>
              <a:rPr lang="en-US" dirty="0">
                <a:solidFill>
                  <a:prstClr val="black"/>
                </a:solidFill>
                <a:hlinkClick r:id="rId7"/>
              </a:rPr>
              <a:t>Access to Transit</a:t>
            </a:r>
            <a:endParaRPr lang="en-US" dirty="0">
              <a:solidFill>
                <a:prstClr val="black"/>
              </a:solidFill>
            </a:endParaRPr>
          </a:p>
        </p:txBody>
      </p:sp>
      <p:sp>
        <p:nvSpPr>
          <p:cNvPr id="22" name="TextBox 21">
            <a:extLst>
              <a:ext uri="{FF2B5EF4-FFF2-40B4-BE49-F238E27FC236}">
                <a16:creationId xmlns="" xmlns:a16="http://schemas.microsoft.com/office/drawing/2014/main" id="{7B93E368-7EFE-425F-B003-E2BE122F3D80}"/>
              </a:ext>
            </a:extLst>
          </p:cNvPr>
          <p:cNvSpPr txBox="1"/>
          <p:nvPr/>
        </p:nvSpPr>
        <p:spPr>
          <a:xfrm>
            <a:off x="8725288" y="6045609"/>
            <a:ext cx="2623380" cy="369332"/>
          </a:xfrm>
          <a:prstGeom prst="rect">
            <a:avLst/>
          </a:prstGeom>
          <a:noFill/>
        </p:spPr>
        <p:txBody>
          <a:bodyPr wrap="square" rtlCol="0">
            <a:spAutoFit/>
          </a:bodyPr>
          <a:lstStyle/>
          <a:p>
            <a:r>
              <a:rPr lang="en-US" dirty="0">
                <a:solidFill>
                  <a:prstClr val="black"/>
                </a:solidFill>
                <a:hlinkClick r:id="rId8"/>
              </a:rPr>
              <a:t>Tri-County Regional Trails</a:t>
            </a:r>
            <a:endParaRPr lang="en-US" dirty="0">
              <a:solidFill>
                <a:prstClr val="black"/>
              </a:solidFill>
            </a:endParaRPr>
          </a:p>
        </p:txBody>
      </p:sp>
      <p:pic>
        <p:nvPicPr>
          <p:cNvPr id="23" name="Picture 22" descr="A picture containing logo&#10;&#10;Description automatically generated">
            <a:extLst>
              <a:ext uri="{FF2B5EF4-FFF2-40B4-BE49-F238E27FC236}">
                <a16:creationId xmlns="" xmlns:a16="http://schemas.microsoft.com/office/drawing/2014/main" id="{3AE484B0-649E-442F-9D31-5E89FC701B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6698" y="5619051"/>
            <a:ext cx="1198604" cy="853115"/>
          </a:xfrm>
          <a:prstGeom prst="rect">
            <a:avLst/>
          </a:prstGeom>
        </p:spPr>
      </p:pic>
    </p:spTree>
    <p:extLst>
      <p:ext uri="{BB962C8B-B14F-4D97-AF65-F5344CB8AC3E}">
        <p14:creationId xmlns:p14="http://schemas.microsoft.com/office/powerpoint/2010/main" val="225715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E3D3800-F17A-4C42-A6A9-5AEF72E2335C}"/>
              </a:ext>
            </a:extLst>
          </p:cNvPr>
          <p:cNvSpPr>
            <a:spLocks noGrp="1"/>
          </p:cNvSpPr>
          <p:nvPr>
            <p:ph type="sldNum" sz="quarter" idx="12"/>
          </p:nvPr>
        </p:nvSpPr>
        <p:spPr/>
        <p:txBody>
          <a:bodyPr/>
          <a:lstStyle/>
          <a:p>
            <a:fld id="{0CD1D089-B714-4AFD-BFC1-2053DDE6688C}" type="slidenum">
              <a:rPr lang="en-US" smtClean="0">
                <a:solidFill>
                  <a:prstClr val="white"/>
                </a:solidFill>
              </a:rPr>
              <a:pPr/>
              <a:t>25</a:t>
            </a:fld>
            <a:endParaRPr lang="en-US" dirty="0">
              <a:solidFill>
                <a:prstClr val="white"/>
              </a:solidFill>
            </a:endParaRPr>
          </a:p>
        </p:txBody>
      </p:sp>
      <p:pic>
        <p:nvPicPr>
          <p:cNvPr id="5" name="Picture 4" descr="A picture containing logo&#10;&#10;Description automatically generated">
            <a:extLst>
              <a:ext uri="{FF2B5EF4-FFF2-40B4-BE49-F238E27FC236}">
                <a16:creationId xmlns="" xmlns:a16="http://schemas.microsoft.com/office/drawing/2014/main" id="{D6C41C76-3391-4863-842B-690EFD9C35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4195" y="5503235"/>
            <a:ext cx="1198604" cy="853115"/>
          </a:xfrm>
          <a:prstGeom prst="rect">
            <a:avLst/>
          </a:prstGeom>
        </p:spPr>
      </p:pic>
      <p:pic>
        <p:nvPicPr>
          <p:cNvPr id="3" name="Picture 2" descr="Graphical user interface&#10;&#10;Description automatically generated">
            <a:extLst>
              <a:ext uri="{FF2B5EF4-FFF2-40B4-BE49-F238E27FC236}">
                <a16:creationId xmlns="" xmlns:a16="http://schemas.microsoft.com/office/drawing/2014/main" id="{F04A02BA-7759-4F40-B149-6BBCD0D5D5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94" r="2022" b="1"/>
          <a:stretch/>
        </p:blipFill>
        <p:spPr>
          <a:xfrm>
            <a:off x="529279" y="1093678"/>
            <a:ext cx="7648833" cy="4312509"/>
          </a:xfrm>
          <a:prstGeom prst="rect">
            <a:avLst/>
          </a:prstGeom>
        </p:spPr>
      </p:pic>
      <p:sp>
        <p:nvSpPr>
          <p:cNvPr id="7" name="TextBox 6">
            <a:extLst>
              <a:ext uri="{FF2B5EF4-FFF2-40B4-BE49-F238E27FC236}">
                <a16:creationId xmlns="" xmlns:a16="http://schemas.microsoft.com/office/drawing/2014/main" id="{F9E300B6-A379-48F5-8328-9B55E3540E05}"/>
              </a:ext>
            </a:extLst>
          </p:cNvPr>
          <p:cNvSpPr txBox="1"/>
          <p:nvPr/>
        </p:nvSpPr>
        <p:spPr>
          <a:xfrm>
            <a:off x="2611393" y="5579656"/>
            <a:ext cx="3484606" cy="369332"/>
          </a:xfrm>
          <a:prstGeom prst="rect">
            <a:avLst/>
          </a:prstGeom>
          <a:noFill/>
        </p:spPr>
        <p:txBody>
          <a:bodyPr wrap="square" rtlCol="0">
            <a:spAutoFit/>
          </a:bodyPr>
          <a:lstStyle/>
          <a:p>
            <a:r>
              <a:rPr lang="en-US" dirty="0">
                <a:solidFill>
                  <a:prstClr val="black"/>
                </a:solidFill>
                <a:hlinkClick r:id="rId4"/>
              </a:rPr>
              <a:t>TCRPC Mapping &amp; Interactive Data</a:t>
            </a:r>
            <a:endParaRPr lang="en-US" dirty="0">
              <a:solidFill>
                <a:prstClr val="black"/>
              </a:solidFill>
            </a:endParaRPr>
          </a:p>
        </p:txBody>
      </p:sp>
      <p:sp>
        <p:nvSpPr>
          <p:cNvPr id="15" name="Rectangle 14">
            <a:extLst>
              <a:ext uri="{FF2B5EF4-FFF2-40B4-BE49-F238E27FC236}">
                <a16:creationId xmlns="" xmlns:a16="http://schemas.microsoft.com/office/drawing/2014/main" id="{7CECC908-96D9-4923-9678-6DDA11FA19BE}"/>
              </a:ext>
            </a:extLst>
          </p:cNvPr>
          <p:cNvSpPr/>
          <p:nvPr/>
        </p:nvSpPr>
        <p:spPr>
          <a:xfrm>
            <a:off x="-1" y="191504"/>
            <a:ext cx="12192001" cy="769441"/>
          </a:xfrm>
          <a:prstGeom prst="rect">
            <a:avLst/>
          </a:prstGeom>
        </p:spPr>
        <p:txBody>
          <a:bodyPr wrap="square">
            <a:spAutoFit/>
          </a:bodyPr>
          <a:lstStyle/>
          <a:p>
            <a:pPr algn="ctr"/>
            <a:r>
              <a:rPr lang="en-US" sz="4400" dirty="0">
                <a:solidFill>
                  <a:prstClr val="black"/>
                </a:solidFill>
              </a:rPr>
              <a:t>Tri-County Regional Mapping &amp; Interactive Data</a:t>
            </a:r>
          </a:p>
        </p:txBody>
      </p:sp>
      <p:sp>
        <p:nvSpPr>
          <p:cNvPr id="8" name="TextBox 7">
            <a:extLst>
              <a:ext uri="{FF2B5EF4-FFF2-40B4-BE49-F238E27FC236}">
                <a16:creationId xmlns="" xmlns:a16="http://schemas.microsoft.com/office/drawing/2014/main" id="{053EA5E0-6653-4913-8BE8-C48D38DD4000}"/>
              </a:ext>
            </a:extLst>
          </p:cNvPr>
          <p:cNvSpPr txBox="1"/>
          <p:nvPr/>
        </p:nvSpPr>
        <p:spPr>
          <a:xfrm>
            <a:off x="8610600" y="1275346"/>
            <a:ext cx="3204411" cy="3970318"/>
          </a:xfrm>
          <a:prstGeom prst="rect">
            <a:avLst/>
          </a:prstGeom>
          <a:noFill/>
        </p:spPr>
        <p:txBody>
          <a:bodyPr wrap="square" rtlCol="0">
            <a:spAutoFit/>
          </a:bodyPr>
          <a:lstStyle/>
          <a:p>
            <a:r>
              <a:rPr lang="en-US" dirty="0">
                <a:solidFill>
                  <a:prstClr val="black"/>
                </a:solidFill>
                <a:ea typeface="Calibri" panose="020F0502020204030204" pitchFamily="34" charset="0"/>
              </a:rPr>
              <a:t>Tri-County is always looking to learn more about the data and visualization needs of our community. </a:t>
            </a:r>
          </a:p>
          <a:p>
            <a:endParaRPr lang="en-US" dirty="0">
              <a:solidFill>
                <a:prstClr val="black"/>
              </a:solidFill>
              <a:ea typeface="Calibri" panose="020F0502020204030204" pitchFamily="34" charset="0"/>
            </a:endParaRPr>
          </a:p>
          <a:p>
            <a:r>
              <a:rPr lang="en-US" dirty="0">
                <a:solidFill>
                  <a:prstClr val="black"/>
                </a:solidFill>
                <a:ea typeface="Calibri" panose="020F0502020204030204" pitchFamily="34" charset="0"/>
              </a:rPr>
              <a:t>Don't see a map you're looking for? Request one using our request form at </a:t>
            </a:r>
            <a:r>
              <a:rPr lang="en-US" u="sng" dirty="0">
                <a:solidFill>
                  <a:srgbClr val="0000FF"/>
                </a:solidFill>
                <a:ea typeface="Calibri" panose="020F0502020204030204" pitchFamily="34" charset="0"/>
                <a:hlinkClick r:id="rId4"/>
              </a:rPr>
              <a:t>mitcrpc.org/maps</a:t>
            </a:r>
            <a:r>
              <a:rPr lang="en-US" dirty="0">
                <a:solidFill>
                  <a:prstClr val="black"/>
                </a:solidFill>
                <a:ea typeface="Calibri" panose="020F0502020204030204" pitchFamily="34" charset="0"/>
              </a:rPr>
              <a:t>. </a:t>
            </a:r>
          </a:p>
          <a:p>
            <a:endParaRPr lang="en-US">
              <a:solidFill>
                <a:prstClr val="black"/>
              </a:solidFill>
              <a:ea typeface="Calibri" panose="020F0502020204030204" pitchFamily="34" charset="0"/>
            </a:endParaRPr>
          </a:p>
          <a:p>
            <a:r>
              <a:rPr lang="en-US">
                <a:solidFill>
                  <a:prstClr val="black"/>
                </a:solidFill>
                <a:ea typeface="Calibri" panose="020F0502020204030204" pitchFamily="34" charset="0"/>
              </a:rPr>
              <a:t>We </a:t>
            </a:r>
            <a:r>
              <a:rPr lang="en-US" dirty="0">
                <a:solidFill>
                  <a:prstClr val="black"/>
                </a:solidFill>
                <a:ea typeface="Calibri" panose="020F0502020204030204" pitchFamily="34" charset="0"/>
              </a:rPr>
              <a:t>can research what data is available and determine the feasibility of producing a map or web application!</a:t>
            </a:r>
          </a:p>
        </p:txBody>
      </p:sp>
    </p:spTree>
    <p:extLst>
      <p:ext uri="{BB962C8B-B14F-4D97-AF65-F5344CB8AC3E}">
        <p14:creationId xmlns:p14="http://schemas.microsoft.com/office/powerpoint/2010/main" val="385923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38" y="3600450"/>
            <a:ext cx="10515600" cy="2852737"/>
          </a:xfrm>
        </p:spPr>
        <p:txBody>
          <a:bodyPr>
            <a:normAutofit/>
          </a:bodyPr>
          <a:lstStyle/>
          <a:p>
            <a:r>
              <a:rPr lang="en-US" sz="5400" dirty="0" smtClean="0">
                <a:solidFill>
                  <a:schemeClr val="tx1">
                    <a:lumMod val="75000"/>
                    <a:lumOff val="25000"/>
                  </a:schemeClr>
                </a:solidFill>
                <a:latin typeface="+mn-lt"/>
              </a:rPr>
              <a:t>Community Survey</a:t>
            </a:r>
            <a:endParaRPr lang="en-US" sz="5400" dirty="0">
              <a:solidFill>
                <a:schemeClr val="tx1">
                  <a:lumMod val="75000"/>
                  <a:lumOff val="25000"/>
                </a:schemeClr>
              </a:solidFill>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0163" y="4774902"/>
            <a:ext cx="4561837" cy="860624"/>
          </a:xfrm>
          <a:prstGeom prst="rect">
            <a:avLst/>
          </a:prstGeom>
        </p:spPr>
      </p:pic>
      <p:sp>
        <p:nvSpPr>
          <p:cNvPr id="4" name="Slide Number Placeholder 3"/>
          <p:cNvSpPr>
            <a:spLocks noGrp="1"/>
          </p:cNvSpPr>
          <p:nvPr>
            <p:ph type="sldNum" sz="quarter" idx="12"/>
          </p:nvPr>
        </p:nvSpPr>
        <p:spPr/>
        <p:txBody>
          <a:bodyPr/>
          <a:lstStyle/>
          <a:p>
            <a:fld id="{0CD1D089-B714-4AFD-BFC1-2053DDE6688C}" type="slidenum">
              <a:rPr lang="en-US" smtClean="0"/>
              <a:t>26</a:t>
            </a:fld>
            <a:endParaRPr lang="en-US"/>
          </a:p>
        </p:txBody>
      </p:sp>
      <p:sp>
        <p:nvSpPr>
          <p:cNvPr id="3" name="TextBox 2"/>
          <p:cNvSpPr txBox="1"/>
          <p:nvPr/>
        </p:nvSpPr>
        <p:spPr>
          <a:xfrm>
            <a:off x="7703127" y="3851572"/>
            <a:ext cx="4028099" cy="923330"/>
          </a:xfrm>
          <a:prstGeom prst="rect">
            <a:avLst/>
          </a:prstGeom>
          <a:noFill/>
        </p:spPr>
        <p:txBody>
          <a:bodyPr wrap="square" rtlCol="0">
            <a:spAutoFit/>
          </a:bodyPr>
          <a:lstStyle/>
          <a:p>
            <a:r>
              <a:rPr lang="en-US" dirty="0" smtClean="0"/>
              <a:t>Madhur Chandra, MPA, PhD</a:t>
            </a:r>
          </a:p>
          <a:p>
            <a:r>
              <a:rPr lang="en-US" dirty="0" smtClean="0"/>
              <a:t>Senior Community Epidemiologist</a:t>
            </a:r>
          </a:p>
          <a:p>
            <a:r>
              <a:rPr lang="en-US" dirty="0" smtClean="0"/>
              <a:t>Ingham County Health Department</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51" y="548363"/>
            <a:ext cx="7403194" cy="5096256"/>
          </a:xfrm>
          <a:prstGeom prst="rect">
            <a:avLst/>
          </a:prstGeom>
        </p:spPr>
      </p:pic>
    </p:spTree>
    <p:extLst>
      <p:ext uri="{BB962C8B-B14F-4D97-AF65-F5344CB8AC3E}">
        <p14:creationId xmlns:p14="http://schemas.microsoft.com/office/powerpoint/2010/main" val="25865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74917"/>
          </a:xfrm>
        </p:spPr>
        <p:txBody>
          <a:bodyPr/>
          <a:lstStyle/>
          <a:p>
            <a:r>
              <a:rPr lang="en-US" dirty="0" smtClean="0"/>
              <a:t>Purpose of Community Survey</a:t>
            </a:r>
            <a:endParaRPr lang="en-US" dirty="0"/>
          </a:p>
        </p:txBody>
      </p:sp>
      <p:sp>
        <p:nvSpPr>
          <p:cNvPr id="5" name="Content Placeholder 4"/>
          <p:cNvSpPr>
            <a:spLocks noGrp="1"/>
          </p:cNvSpPr>
          <p:nvPr>
            <p:ph idx="1"/>
          </p:nvPr>
        </p:nvSpPr>
        <p:spPr>
          <a:xfrm>
            <a:off x="838200" y="1628775"/>
            <a:ext cx="10744200" cy="4727575"/>
          </a:xfrm>
        </p:spPr>
        <p:txBody>
          <a:bodyPr>
            <a:normAutofit lnSpcReduction="10000"/>
          </a:bodyPr>
          <a:lstStyle/>
          <a:p>
            <a:pPr>
              <a:lnSpc>
                <a:spcPct val="100000"/>
              </a:lnSpc>
              <a:spcBef>
                <a:spcPts val="0"/>
              </a:spcBef>
            </a:pPr>
            <a:r>
              <a:rPr lang="en-US" dirty="0" smtClean="0"/>
              <a:t>Provides an opportunity for </a:t>
            </a:r>
            <a:r>
              <a:rPr lang="en-US" b="1" u="sng" dirty="0" smtClean="0"/>
              <a:t>anyone</a:t>
            </a:r>
            <a:r>
              <a:rPr lang="en-US" dirty="0" smtClean="0"/>
              <a:t> from the community to give input on health.</a:t>
            </a:r>
          </a:p>
          <a:p>
            <a:pPr marL="0" indent="0">
              <a:lnSpc>
                <a:spcPct val="100000"/>
              </a:lnSpc>
              <a:spcBef>
                <a:spcPts val="0"/>
              </a:spcBef>
              <a:buNone/>
            </a:pPr>
            <a:endParaRPr lang="en-US" sz="800" dirty="0" smtClean="0"/>
          </a:p>
          <a:p>
            <a:pPr>
              <a:lnSpc>
                <a:spcPct val="100000"/>
              </a:lnSpc>
              <a:spcBef>
                <a:spcPts val="0"/>
              </a:spcBef>
            </a:pPr>
            <a:endParaRPr lang="en-US" sz="1200" dirty="0" smtClean="0"/>
          </a:p>
          <a:p>
            <a:pPr>
              <a:lnSpc>
                <a:spcPct val="100000"/>
              </a:lnSpc>
              <a:spcBef>
                <a:spcPts val="0"/>
              </a:spcBef>
            </a:pPr>
            <a:r>
              <a:rPr lang="en-US" dirty="0" smtClean="0"/>
              <a:t>Incorporates input from those who live in the Tri-county region as well as those who work Ingham-Eaton-Clinton.</a:t>
            </a:r>
          </a:p>
          <a:p>
            <a:pPr>
              <a:lnSpc>
                <a:spcPct val="100000"/>
              </a:lnSpc>
              <a:spcBef>
                <a:spcPts val="0"/>
              </a:spcBef>
            </a:pPr>
            <a:endParaRPr lang="en-US" sz="1200" dirty="0" smtClean="0"/>
          </a:p>
          <a:p>
            <a:pPr>
              <a:lnSpc>
                <a:spcPct val="100000"/>
              </a:lnSpc>
              <a:spcBef>
                <a:spcPts val="0"/>
              </a:spcBef>
            </a:pPr>
            <a:r>
              <a:rPr lang="en-US" dirty="0" smtClean="0"/>
              <a:t>Designed to be brief, broad, and easy to complete (5-10 minutes)</a:t>
            </a:r>
          </a:p>
          <a:p>
            <a:pPr>
              <a:lnSpc>
                <a:spcPct val="100000"/>
              </a:lnSpc>
              <a:spcBef>
                <a:spcPts val="0"/>
              </a:spcBef>
            </a:pPr>
            <a:endParaRPr lang="en-US" sz="1200" dirty="0" smtClean="0"/>
          </a:p>
          <a:p>
            <a:pPr>
              <a:lnSpc>
                <a:spcPct val="100000"/>
              </a:lnSpc>
              <a:spcBef>
                <a:spcPts val="0"/>
              </a:spcBef>
            </a:pPr>
            <a:r>
              <a:rPr lang="en-US" dirty="0" smtClean="0"/>
              <a:t>Last H!CC cycle over 400 individuals participated.</a:t>
            </a:r>
          </a:p>
          <a:p>
            <a:pPr>
              <a:lnSpc>
                <a:spcPct val="100000"/>
              </a:lnSpc>
              <a:spcBef>
                <a:spcPts val="0"/>
              </a:spcBef>
            </a:pPr>
            <a:endParaRPr lang="en-US" sz="1200" dirty="0" smtClean="0"/>
          </a:p>
          <a:p>
            <a:pPr>
              <a:lnSpc>
                <a:spcPct val="100000"/>
              </a:lnSpc>
              <a:spcBef>
                <a:spcPts val="0"/>
              </a:spcBef>
            </a:pPr>
            <a:endParaRPr lang="en-US" sz="800" dirty="0" smtClean="0"/>
          </a:p>
          <a:p>
            <a:pPr>
              <a:lnSpc>
                <a:spcPct val="100000"/>
              </a:lnSpc>
              <a:spcBef>
                <a:spcPts val="0"/>
              </a:spcBef>
            </a:pPr>
            <a:r>
              <a:rPr lang="en-US" dirty="0" smtClean="0"/>
              <a:t>Several questions on the corresponding health care provider survey are the same, so populations can be compared.</a:t>
            </a:r>
          </a:p>
          <a:p>
            <a:pPr>
              <a:lnSpc>
                <a:spcPct val="100000"/>
              </a:lnSpc>
              <a:spcBef>
                <a:spcPts val="0"/>
              </a:spcBef>
            </a:pPr>
            <a:endParaRPr lang="en-US" sz="1200" dirty="0" smtClean="0"/>
          </a:p>
          <a:p>
            <a:pPr>
              <a:lnSpc>
                <a:spcPct val="100000"/>
              </a:lnSpc>
              <a:spcBef>
                <a:spcPts val="0"/>
              </a:spcBef>
            </a:pPr>
            <a:r>
              <a:rPr lang="en-US" dirty="0" smtClean="0"/>
              <a:t>Includes COVID-specific questions this cycle.</a:t>
            </a:r>
          </a:p>
        </p:txBody>
      </p:sp>
      <p:sp>
        <p:nvSpPr>
          <p:cNvPr id="3" name="Slide Number Placeholder 2"/>
          <p:cNvSpPr>
            <a:spLocks noGrp="1"/>
          </p:cNvSpPr>
          <p:nvPr>
            <p:ph type="sldNum" sz="quarter" idx="12"/>
          </p:nvPr>
        </p:nvSpPr>
        <p:spPr/>
        <p:txBody>
          <a:bodyPr/>
          <a:lstStyle/>
          <a:p>
            <a:fld id="{0CD1D089-B714-4AFD-BFC1-2053DDE6688C}" type="slidenum">
              <a:rPr lang="en-US" smtClean="0">
                <a:solidFill>
                  <a:prstClr val="black">
                    <a:tint val="75000"/>
                  </a:prstClr>
                </a:solidFill>
              </a:rPr>
              <a:pPr/>
              <a:t>27</a:t>
            </a:fld>
            <a:endParaRPr lang="en-US" dirty="0">
              <a:solidFill>
                <a:prstClr val="black">
                  <a:tint val="75000"/>
                </a:prstClr>
              </a:solidFill>
            </a:endParaRPr>
          </a:p>
        </p:txBody>
      </p:sp>
      <p:sp>
        <p:nvSpPr>
          <p:cNvPr id="2" name="Rectangle 1"/>
          <p:cNvSpPr/>
          <p:nvPr/>
        </p:nvSpPr>
        <p:spPr>
          <a:xfrm>
            <a:off x="962526" y="1235242"/>
            <a:ext cx="10202779" cy="6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0248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74917"/>
          </a:xfrm>
        </p:spPr>
        <p:txBody>
          <a:bodyPr/>
          <a:lstStyle/>
          <a:p>
            <a:r>
              <a:rPr lang="en-US" dirty="0" smtClean="0"/>
              <a:t>New this year…</a:t>
            </a:r>
            <a:endParaRPr lang="en-US" dirty="0"/>
          </a:p>
        </p:txBody>
      </p:sp>
      <p:sp>
        <p:nvSpPr>
          <p:cNvPr id="5" name="Content Placeholder 4"/>
          <p:cNvSpPr>
            <a:spLocks noGrp="1"/>
          </p:cNvSpPr>
          <p:nvPr>
            <p:ph idx="1"/>
          </p:nvPr>
        </p:nvSpPr>
        <p:spPr>
          <a:xfrm>
            <a:off x="838200" y="1628775"/>
            <a:ext cx="10744200" cy="4727575"/>
          </a:xfrm>
        </p:spPr>
        <p:txBody>
          <a:bodyPr>
            <a:normAutofit/>
          </a:bodyPr>
          <a:lstStyle/>
          <a:p>
            <a:pPr>
              <a:lnSpc>
                <a:spcPct val="100000"/>
              </a:lnSpc>
              <a:spcBef>
                <a:spcPts val="0"/>
              </a:spcBef>
            </a:pPr>
            <a:r>
              <a:rPr lang="en-US" dirty="0" smtClean="0"/>
              <a:t>Additional demographic information such as age, race, ethnicity, urbanicity</a:t>
            </a:r>
            <a:r>
              <a:rPr lang="en-US" dirty="0"/>
              <a:t> </a:t>
            </a:r>
            <a:r>
              <a:rPr lang="en-US" dirty="0" smtClean="0"/>
              <a:t>etc.</a:t>
            </a:r>
          </a:p>
          <a:p>
            <a:pPr marL="0" indent="0">
              <a:lnSpc>
                <a:spcPct val="100000"/>
              </a:lnSpc>
              <a:spcBef>
                <a:spcPts val="0"/>
              </a:spcBef>
              <a:buNone/>
            </a:pPr>
            <a:endParaRPr lang="en-US" dirty="0" smtClean="0"/>
          </a:p>
          <a:p>
            <a:pPr marL="0" indent="0">
              <a:lnSpc>
                <a:spcPct val="100000"/>
              </a:lnSpc>
              <a:spcBef>
                <a:spcPts val="0"/>
              </a:spcBef>
              <a:buNone/>
            </a:pPr>
            <a:endParaRPr lang="en-US" sz="1000" dirty="0" smtClean="0"/>
          </a:p>
          <a:p>
            <a:pPr>
              <a:lnSpc>
                <a:spcPct val="100000"/>
              </a:lnSpc>
              <a:spcBef>
                <a:spcPts val="0"/>
              </a:spcBef>
            </a:pPr>
            <a:r>
              <a:rPr lang="en-US" dirty="0" smtClean="0"/>
              <a:t>Health related concerns associated with the COVID-19 pandemic.</a:t>
            </a:r>
          </a:p>
          <a:p>
            <a:pPr marL="0" indent="0">
              <a:lnSpc>
                <a:spcPct val="100000"/>
              </a:lnSpc>
              <a:spcBef>
                <a:spcPts val="0"/>
              </a:spcBef>
              <a:buNone/>
            </a:pPr>
            <a:endParaRPr lang="en-US" dirty="0" smtClean="0"/>
          </a:p>
          <a:p>
            <a:pPr>
              <a:lnSpc>
                <a:spcPct val="100000"/>
              </a:lnSpc>
              <a:spcBef>
                <a:spcPts val="0"/>
              </a:spcBef>
            </a:pPr>
            <a:r>
              <a:rPr lang="en-US" dirty="0" smtClean="0"/>
              <a:t>Cultural/language issues as barriers to accessing quality healthcare.</a:t>
            </a:r>
          </a:p>
          <a:p>
            <a:pPr>
              <a:lnSpc>
                <a:spcPct val="100000"/>
              </a:lnSpc>
              <a:spcBef>
                <a:spcPts val="0"/>
              </a:spcBef>
            </a:pPr>
            <a:endParaRPr lang="en-US" sz="1000" dirty="0" smtClean="0"/>
          </a:p>
        </p:txBody>
      </p:sp>
      <p:sp>
        <p:nvSpPr>
          <p:cNvPr id="3" name="Slide Number Placeholder 2"/>
          <p:cNvSpPr>
            <a:spLocks noGrp="1"/>
          </p:cNvSpPr>
          <p:nvPr>
            <p:ph type="sldNum" sz="quarter" idx="12"/>
          </p:nvPr>
        </p:nvSpPr>
        <p:spPr/>
        <p:txBody>
          <a:bodyPr/>
          <a:lstStyle/>
          <a:p>
            <a:fld id="{0CD1D089-B714-4AFD-BFC1-2053DDE6688C}" type="slidenum">
              <a:rPr lang="en-US" smtClean="0">
                <a:solidFill>
                  <a:prstClr val="black">
                    <a:tint val="75000"/>
                  </a:prstClr>
                </a:solidFill>
              </a:rPr>
              <a:pPr/>
              <a:t>28</a:t>
            </a:fld>
            <a:endParaRPr lang="en-US" dirty="0">
              <a:solidFill>
                <a:prstClr val="black">
                  <a:tint val="75000"/>
                </a:prstClr>
              </a:solidFill>
            </a:endParaRPr>
          </a:p>
        </p:txBody>
      </p:sp>
      <p:sp>
        <p:nvSpPr>
          <p:cNvPr id="2" name="Rectangle 1"/>
          <p:cNvSpPr/>
          <p:nvPr/>
        </p:nvSpPr>
        <p:spPr>
          <a:xfrm>
            <a:off x="962526" y="1235242"/>
            <a:ext cx="10202779" cy="6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8733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Stakeholder Meetings</a:t>
            </a:r>
            <a:endParaRPr lang="en-US" dirty="0"/>
          </a:p>
        </p:txBody>
      </p:sp>
      <p:sp>
        <p:nvSpPr>
          <p:cNvPr id="5" name="Content Placeholder 4"/>
          <p:cNvSpPr>
            <a:spLocks noGrp="1"/>
          </p:cNvSpPr>
          <p:nvPr>
            <p:ph idx="1"/>
          </p:nvPr>
        </p:nvSpPr>
        <p:spPr>
          <a:xfrm>
            <a:off x="838200" y="1825624"/>
            <a:ext cx="8395447" cy="4727575"/>
          </a:xfrm>
        </p:spPr>
        <p:txBody>
          <a:bodyPr/>
          <a:lstStyle/>
          <a:p>
            <a:r>
              <a:rPr lang="en-US" dirty="0" smtClean="0"/>
              <a:t>July 2021</a:t>
            </a:r>
          </a:p>
          <a:p>
            <a:pPr lvl="1"/>
            <a:r>
              <a:rPr lang="en-US" dirty="0" smtClean="0"/>
              <a:t>Virtual Data Party / Review (tentatively)</a:t>
            </a:r>
          </a:p>
          <a:p>
            <a:pPr marL="457206" lvl="1" indent="0">
              <a:buNone/>
            </a:pPr>
            <a:endParaRPr lang="en-US" sz="1000" dirty="0"/>
          </a:p>
          <a:p>
            <a:r>
              <a:rPr lang="en-US" dirty="0" smtClean="0"/>
              <a:t>October 2021</a:t>
            </a:r>
          </a:p>
          <a:p>
            <a:pPr lvl="1"/>
            <a:r>
              <a:rPr lang="en-US" dirty="0" smtClean="0"/>
              <a:t>Summary of complete Community Health Needs Assessment</a:t>
            </a:r>
          </a:p>
          <a:p>
            <a:pPr lvl="1"/>
            <a:r>
              <a:rPr lang="en-US" dirty="0" smtClean="0"/>
              <a:t>Prioritization of health issues</a:t>
            </a:r>
            <a:endParaRPr lang="en-US" dirty="0"/>
          </a:p>
        </p:txBody>
      </p:sp>
      <p:sp>
        <p:nvSpPr>
          <p:cNvPr id="3" name="Slide Number Placeholder 2"/>
          <p:cNvSpPr>
            <a:spLocks noGrp="1"/>
          </p:cNvSpPr>
          <p:nvPr>
            <p:ph type="sldNum" sz="quarter" idx="12"/>
          </p:nvPr>
        </p:nvSpPr>
        <p:spPr/>
        <p:txBody>
          <a:bodyPr/>
          <a:lstStyle/>
          <a:p>
            <a:fld id="{0CD1D089-B714-4AFD-BFC1-2053DDE6688C}" type="slidenum">
              <a:rPr lang="en-US" smtClean="0"/>
              <a:t>29</a:t>
            </a:fld>
            <a:endParaRPr lang="en-US"/>
          </a:p>
        </p:txBody>
      </p:sp>
      <p:sp>
        <p:nvSpPr>
          <p:cNvPr id="2" name="Oval Callout 1"/>
          <p:cNvSpPr/>
          <p:nvPr/>
        </p:nvSpPr>
        <p:spPr>
          <a:xfrm>
            <a:off x="8229600" y="1187355"/>
            <a:ext cx="2019869" cy="1310185"/>
          </a:xfrm>
          <a:prstGeom prst="wedgeEllipseCallou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flipH="1">
            <a:off x="9600588" y="2774663"/>
            <a:ext cx="1753212" cy="1310185"/>
          </a:xfrm>
          <a:prstGeom prst="wedgeEllipseCallou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7580719" y="3900231"/>
            <a:ext cx="2019869" cy="1310185"/>
          </a:xfrm>
          <a:prstGeom prst="wedgeEllipseCallou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14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4035"/>
            <a:ext cx="12192000" cy="849002"/>
          </a:xfrm>
        </p:spPr>
        <p:txBody>
          <a:bodyPr anchor="ctr">
            <a:normAutofit/>
          </a:bodyPr>
          <a:lstStyle/>
          <a:p>
            <a:pPr algn="ctr"/>
            <a:r>
              <a:rPr lang="en-US" sz="5400" b="1" dirty="0" smtClean="0"/>
              <a:t>Selected Indicators - 2020</a:t>
            </a:r>
            <a:endParaRPr lang="en-US" sz="5400" b="1" dirty="0"/>
          </a:p>
        </p:txBody>
      </p:sp>
      <p:sp>
        <p:nvSpPr>
          <p:cNvPr id="3" name="Slide Number Placeholder 2"/>
          <p:cNvSpPr>
            <a:spLocks noGrp="1"/>
          </p:cNvSpPr>
          <p:nvPr>
            <p:ph type="sldNum" sz="quarter" idx="12"/>
          </p:nvPr>
        </p:nvSpPr>
        <p:spPr/>
        <p:txBody>
          <a:bodyPr/>
          <a:lstStyle/>
          <a:p>
            <a:fld id="{0CD1D089-B714-4AFD-BFC1-2053DDE6688C}" type="slidenum">
              <a:rPr lang="en-US" smtClean="0"/>
              <a:t>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3538"/>
            <a:ext cx="3999113" cy="754462"/>
          </a:xfrm>
          <a:prstGeom prst="rect">
            <a:avLst/>
          </a:prstGeom>
        </p:spPr>
      </p:pic>
      <p:sp>
        <p:nvSpPr>
          <p:cNvPr id="5" name="TextBox 4"/>
          <p:cNvSpPr txBox="1"/>
          <p:nvPr/>
        </p:nvSpPr>
        <p:spPr>
          <a:xfrm>
            <a:off x="7644385" y="4433541"/>
            <a:ext cx="4547616" cy="923330"/>
          </a:xfrm>
          <a:prstGeom prst="rect">
            <a:avLst/>
          </a:prstGeom>
          <a:noFill/>
        </p:spPr>
        <p:txBody>
          <a:bodyPr wrap="square" rtlCol="0">
            <a:spAutoFit/>
          </a:bodyPr>
          <a:lstStyle/>
          <a:p>
            <a:r>
              <a:rPr lang="en-US" dirty="0" smtClean="0"/>
              <a:t>Madhur Chandra, MPA, PhD</a:t>
            </a:r>
          </a:p>
          <a:p>
            <a:r>
              <a:rPr lang="en-US" dirty="0" smtClean="0"/>
              <a:t>Senior Community Epidemiologist</a:t>
            </a:r>
          </a:p>
          <a:p>
            <a:r>
              <a:rPr lang="en-US" dirty="0" smtClean="0"/>
              <a:t>Ingham County Health Department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779"/>
            <a:ext cx="7644384" cy="5096256"/>
          </a:xfrm>
          <a:prstGeom prst="rect">
            <a:avLst/>
          </a:prstGeom>
        </p:spPr>
      </p:pic>
    </p:spTree>
    <p:extLst>
      <p:ext uri="{BB962C8B-B14F-4D97-AF65-F5344CB8AC3E}">
        <p14:creationId xmlns:p14="http://schemas.microsoft.com/office/powerpoint/2010/main" val="3794446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Capital Counties Website Update</a:t>
            </a:r>
            <a:endParaRPr lang="en-US" dirty="0"/>
          </a:p>
        </p:txBody>
      </p:sp>
      <p:pic>
        <p:nvPicPr>
          <p:cNvPr id="5" name="Content Placeholder 4"/>
          <p:cNvPicPr>
            <a:picLocks noGrp="1" noChangeAspect="1"/>
          </p:cNvPicPr>
          <p:nvPr>
            <p:ph idx="1"/>
          </p:nvPr>
        </p:nvPicPr>
        <p:blipFill>
          <a:blip r:embed="rId2"/>
          <a:stretch>
            <a:fillRect/>
          </a:stretch>
        </p:blipFill>
        <p:spPr>
          <a:xfrm>
            <a:off x="2374961" y="1825625"/>
            <a:ext cx="7442078" cy="4351338"/>
          </a:xfrm>
          <a:prstGeom prst="rect">
            <a:avLst/>
          </a:prstGeom>
        </p:spPr>
      </p:pic>
      <p:sp>
        <p:nvSpPr>
          <p:cNvPr id="4" name="Slide Number Placeholder 3"/>
          <p:cNvSpPr>
            <a:spLocks noGrp="1"/>
          </p:cNvSpPr>
          <p:nvPr>
            <p:ph type="sldNum" sz="quarter" idx="12"/>
          </p:nvPr>
        </p:nvSpPr>
        <p:spPr/>
        <p:txBody>
          <a:bodyPr/>
          <a:lstStyle/>
          <a:p>
            <a:fld id="{0CD1D089-B714-4AFD-BFC1-2053DDE6688C}" type="slidenum">
              <a:rPr lang="en-US" smtClean="0"/>
              <a:t>30</a:t>
            </a:fld>
            <a:endParaRPr lang="en-US"/>
          </a:p>
        </p:txBody>
      </p:sp>
      <p:sp>
        <p:nvSpPr>
          <p:cNvPr id="6" name="Rectangle 5"/>
          <p:cNvSpPr/>
          <p:nvPr/>
        </p:nvSpPr>
        <p:spPr>
          <a:xfrm>
            <a:off x="3574473" y="2466109"/>
            <a:ext cx="849745" cy="3602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67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3807"/>
            <a:ext cx="10515600" cy="1325563"/>
          </a:xfrm>
        </p:spPr>
        <p:txBody>
          <a:bodyPr>
            <a:normAutofit/>
          </a:bodyPr>
          <a:lstStyle/>
          <a:p>
            <a:pPr algn="ctr"/>
            <a:r>
              <a:rPr lang="en-US" sz="6000" b="1" dirty="0" smtClean="0"/>
              <a:t>Thank you for joining!</a:t>
            </a:r>
            <a:endParaRPr lang="en-US" sz="6000" b="1" dirty="0"/>
          </a:p>
        </p:txBody>
      </p:sp>
      <p:sp>
        <p:nvSpPr>
          <p:cNvPr id="4" name="Slide Number Placeholder 3"/>
          <p:cNvSpPr>
            <a:spLocks noGrp="1"/>
          </p:cNvSpPr>
          <p:nvPr>
            <p:ph type="sldNum" sz="quarter" idx="12"/>
          </p:nvPr>
        </p:nvSpPr>
        <p:spPr/>
        <p:txBody>
          <a:bodyPr/>
          <a:lstStyle/>
          <a:p>
            <a:fld id="{0CD1D089-B714-4AFD-BFC1-2053DDE6688C}" type="slidenum">
              <a:rPr lang="en-US" smtClean="0"/>
              <a:t>31</a:t>
            </a:fld>
            <a:endParaRPr lang="en-US"/>
          </a:p>
        </p:txBody>
      </p:sp>
    </p:spTree>
    <p:extLst>
      <p:ext uri="{BB962C8B-B14F-4D97-AF65-F5344CB8AC3E}">
        <p14:creationId xmlns:p14="http://schemas.microsoft.com/office/powerpoint/2010/main" val="145426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81075" y="109537"/>
            <a:ext cx="10229850" cy="6638925"/>
          </a:xfrm>
          <a:prstGeom prst="rect">
            <a:avLst/>
          </a:prstGeom>
          <a:ln w="38100">
            <a:solidFill>
              <a:schemeClr val="tx1"/>
            </a:solidFill>
          </a:ln>
        </p:spPr>
      </p:pic>
    </p:spTree>
    <p:extLst>
      <p:ext uri="{BB962C8B-B14F-4D97-AF65-F5344CB8AC3E}">
        <p14:creationId xmlns:p14="http://schemas.microsoft.com/office/powerpoint/2010/main" val="335024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chor="ctr"/>
          <a:lstStyle/>
          <a:p>
            <a:r>
              <a:rPr lang="en-US" b="1" dirty="0" smtClean="0"/>
              <a:t>Poll #1</a:t>
            </a:r>
            <a:endParaRPr lang="en-US" b="1" dirty="0"/>
          </a:p>
        </p:txBody>
      </p:sp>
      <p:sp>
        <p:nvSpPr>
          <p:cNvPr id="4" name="Subtitle 3"/>
          <p:cNvSpPr>
            <a:spLocks noGrp="1"/>
          </p:cNvSpPr>
          <p:nvPr>
            <p:ph type="subTitle" idx="1"/>
          </p:nvPr>
        </p:nvSpPr>
        <p:spPr/>
        <p:txBody>
          <a:bodyPr>
            <a:normAutofit/>
          </a:bodyPr>
          <a:lstStyle/>
          <a:p>
            <a:r>
              <a:rPr lang="en-US" sz="3200" dirty="0"/>
              <a:t>Do you approve of the </a:t>
            </a:r>
            <a:r>
              <a:rPr lang="en-US" sz="3200" dirty="0" smtClean="0"/>
              <a:t>indicators </a:t>
            </a:r>
            <a:r>
              <a:rPr lang="en-US" sz="3200" dirty="0"/>
              <a:t>presented?</a:t>
            </a:r>
          </a:p>
        </p:txBody>
      </p:sp>
      <p:sp>
        <p:nvSpPr>
          <p:cNvPr id="2" name="Slide Number Placeholder 1"/>
          <p:cNvSpPr>
            <a:spLocks noGrp="1"/>
          </p:cNvSpPr>
          <p:nvPr>
            <p:ph type="sldNum" sz="quarter" idx="12"/>
          </p:nvPr>
        </p:nvSpPr>
        <p:spPr/>
        <p:txBody>
          <a:bodyPr/>
          <a:lstStyle/>
          <a:p>
            <a:fld id="{0CD1D089-B714-4AFD-BFC1-2053DDE6688C}" type="slidenum">
              <a:rPr lang="en-US" smtClean="0"/>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065" y="47210"/>
            <a:ext cx="6231869" cy="686077"/>
          </a:xfrm>
          <a:prstGeom prst="rect">
            <a:avLst/>
          </a:prstGeom>
        </p:spPr>
      </p:pic>
    </p:spTree>
    <p:extLst>
      <p:ext uri="{BB962C8B-B14F-4D97-AF65-F5344CB8AC3E}">
        <p14:creationId xmlns:p14="http://schemas.microsoft.com/office/powerpoint/2010/main" val="18090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38" y="3686175"/>
            <a:ext cx="10515600" cy="2852737"/>
          </a:xfrm>
        </p:spPr>
        <p:txBody>
          <a:bodyPr>
            <a:normAutofit/>
          </a:bodyPr>
          <a:lstStyle/>
          <a:p>
            <a:r>
              <a:rPr lang="en-US" sz="4800" dirty="0">
                <a:solidFill>
                  <a:schemeClr val="tx1">
                    <a:lumMod val="75000"/>
                    <a:lumOff val="25000"/>
                  </a:schemeClr>
                </a:solidFill>
                <a:latin typeface="+mn-lt"/>
              </a:rPr>
              <a:t>Using Asset Mapping to Improve Community Health in </a:t>
            </a:r>
            <a:r>
              <a:rPr lang="en-US" sz="4800" dirty="0" smtClean="0">
                <a:solidFill>
                  <a:schemeClr val="tx1">
                    <a:lumMod val="75000"/>
                    <a:lumOff val="25000"/>
                  </a:schemeClr>
                </a:solidFill>
                <a:latin typeface="+mn-lt"/>
              </a:rPr>
              <a:t>Mid-Michigan</a:t>
            </a:r>
            <a:endParaRPr lang="en-US" sz="4800" dirty="0">
              <a:solidFill>
                <a:schemeClr val="tx1">
                  <a:lumMod val="75000"/>
                  <a:lumOff val="25000"/>
                </a:schemeClr>
              </a:solidFill>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552" y="4218446"/>
            <a:ext cx="4255423" cy="802817"/>
          </a:xfrm>
          <a:prstGeom prst="rect">
            <a:avLst/>
          </a:prstGeom>
        </p:spPr>
      </p:pic>
      <p:sp>
        <p:nvSpPr>
          <p:cNvPr id="3" name="Slide Number Placeholder 2"/>
          <p:cNvSpPr>
            <a:spLocks noGrp="1"/>
          </p:cNvSpPr>
          <p:nvPr>
            <p:ph type="sldNum" sz="quarter" idx="12"/>
          </p:nvPr>
        </p:nvSpPr>
        <p:spPr/>
        <p:txBody>
          <a:bodyPr/>
          <a:lstStyle/>
          <a:p>
            <a:fld id="{0CD1D089-B714-4AFD-BFC1-2053DDE6688C}" type="slidenum">
              <a:rPr lang="en-US" smtClean="0"/>
              <a:t>6</a:t>
            </a:fld>
            <a:endParaRPr lang="en-US"/>
          </a:p>
        </p:txBody>
      </p:sp>
      <p:sp>
        <p:nvSpPr>
          <p:cNvPr id="9" name="Title 1"/>
          <p:cNvSpPr txBox="1">
            <a:spLocks/>
          </p:cNvSpPr>
          <p:nvPr/>
        </p:nvSpPr>
        <p:spPr>
          <a:xfrm>
            <a:off x="7736552" y="3021576"/>
            <a:ext cx="4023980" cy="1329197"/>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2200" dirty="0" smtClean="0">
                <a:latin typeface="+mn-lt"/>
              </a:rPr>
              <a:t/>
            </a:r>
            <a:br>
              <a:rPr lang="en-US" sz="2200" dirty="0" smtClean="0">
                <a:latin typeface="+mn-lt"/>
              </a:rPr>
            </a:br>
            <a:r>
              <a:rPr lang="en-US" sz="3200" dirty="0" smtClean="0">
                <a:latin typeface="+mn-lt"/>
              </a:rPr>
              <a:t>Janine Sinno </a:t>
            </a:r>
            <a:r>
              <a:rPr lang="en-US" sz="3200" dirty="0" err="1" smtClean="0">
                <a:latin typeface="+mn-lt"/>
              </a:rPr>
              <a:t>Janoudi</a:t>
            </a:r>
            <a:r>
              <a:rPr lang="en-US" sz="3200" dirty="0" smtClean="0">
                <a:latin typeface="+mn-lt"/>
              </a:rPr>
              <a:t>, </a:t>
            </a:r>
            <a:r>
              <a:rPr lang="en-US" sz="3200" dirty="0" err="1" smtClean="0">
                <a:latin typeface="+mn-lt"/>
              </a:rPr>
              <a:t>Ph.D</a:t>
            </a:r>
            <a:endParaRPr lang="en-US" sz="3200" dirty="0" smtClean="0">
              <a:latin typeface="+mn-lt"/>
            </a:endParaRPr>
          </a:p>
          <a:p>
            <a:pPr>
              <a:lnSpc>
                <a:spcPct val="120000"/>
              </a:lnSpc>
            </a:pPr>
            <a:r>
              <a:rPr lang="en-US" sz="3200" dirty="0" smtClean="0">
                <a:latin typeface="+mn-lt"/>
              </a:rPr>
              <a:t>Ingham County Health Department</a:t>
            </a:r>
            <a:r>
              <a:rPr lang="en-US" sz="2000" dirty="0" smtClean="0"/>
              <a:t/>
            </a:r>
            <a:br>
              <a:rPr lang="en-US" sz="2000" dirty="0" smtClean="0"/>
            </a:b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172182"/>
            <a:ext cx="7007558" cy="4849081"/>
          </a:xfrm>
          <a:prstGeom prst="rect">
            <a:avLst/>
          </a:prstGeom>
        </p:spPr>
      </p:pic>
    </p:spTree>
    <p:extLst>
      <p:ext uri="{BB962C8B-B14F-4D97-AF65-F5344CB8AC3E}">
        <p14:creationId xmlns:p14="http://schemas.microsoft.com/office/powerpoint/2010/main" val="138184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mn-lt"/>
              </a:rPr>
              <a:t>What Asset Mapping?</a:t>
            </a:r>
            <a:r>
              <a:rPr lang="en-US" dirty="0"/>
              <a:t/>
            </a:r>
            <a:br>
              <a:rPr lang="en-US" dirty="0"/>
            </a:br>
            <a:endParaRPr lang="en-US" dirty="0"/>
          </a:p>
        </p:txBody>
      </p:sp>
      <p:sp>
        <p:nvSpPr>
          <p:cNvPr id="4099" name="Rectangle 3"/>
          <p:cNvSpPr>
            <a:spLocks noGrp="1" noChangeArrowheads="1"/>
          </p:cNvSpPr>
          <p:nvPr>
            <p:ph idx="1"/>
          </p:nvPr>
        </p:nvSpPr>
        <p:spPr>
          <a:xfrm>
            <a:off x="838199" y="1106130"/>
            <a:ext cx="10931013" cy="5501148"/>
          </a:xfrm>
        </p:spPr>
        <p:txBody>
          <a:bodyPr>
            <a:normAutofit/>
          </a:bodyPr>
          <a:lstStyle/>
          <a:p>
            <a:pPr marL="0" indent="0">
              <a:spcBef>
                <a:spcPts val="1200"/>
              </a:spcBef>
              <a:spcAft>
                <a:spcPts val="600"/>
              </a:spcAft>
              <a:buNone/>
            </a:pPr>
            <a:r>
              <a:rPr lang="en-US" dirty="0" smtClean="0">
                <a:solidFill>
                  <a:srgbClr val="002060"/>
                </a:solidFill>
              </a:rPr>
              <a:t>It </a:t>
            </a:r>
            <a:r>
              <a:rPr lang="en-US" dirty="0">
                <a:solidFill>
                  <a:srgbClr val="002060"/>
                </a:solidFill>
              </a:rPr>
              <a:t>is a way to assess and mobilize what a community </a:t>
            </a:r>
            <a:r>
              <a:rPr lang="en-US" dirty="0" smtClean="0">
                <a:solidFill>
                  <a:srgbClr val="002060"/>
                </a:solidFill>
              </a:rPr>
              <a:t>has </a:t>
            </a:r>
          </a:p>
          <a:p>
            <a:pPr>
              <a:spcBef>
                <a:spcPts val="1200"/>
              </a:spcBef>
              <a:spcAft>
                <a:spcPts val="600"/>
              </a:spcAft>
            </a:pPr>
            <a:r>
              <a:rPr lang="en-US" dirty="0" smtClean="0">
                <a:latin typeface="Calibri" panose="020F0502020204030204" pitchFamily="34" charset="0"/>
                <a:cs typeface="Calibri" panose="020F0502020204030204" pitchFamily="34" charset="0"/>
              </a:rPr>
              <a:t>Inventory of services, skills, resources in a community at a point in time  in a visual way. </a:t>
            </a:r>
          </a:p>
          <a:p>
            <a:pPr>
              <a:spcBef>
                <a:spcPts val="1200"/>
              </a:spcBef>
              <a:spcAft>
                <a:spcPts val="600"/>
              </a:spcAft>
            </a:pPr>
            <a:r>
              <a:rPr lang="en-US" dirty="0" smtClean="0">
                <a:latin typeface="Calibri" panose="020F0502020204030204" pitchFamily="34" charset="0"/>
                <a:cs typeface="Calibri" panose="020F0502020204030204" pitchFamily="34" charset="0"/>
              </a:rPr>
              <a:t>Geographic Maps </a:t>
            </a:r>
            <a:r>
              <a:rPr lang="en-US" dirty="0">
                <a:latin typeface="Calibri" panose="020F0502020204030204" pitchFamily="34" charset="0"/>
                <a:cs typeface="Calibri" panose="020F0502020204030204" pitchFamily="34" charset="0"/>
              </a:rPr>
              <a:t>are important visual aids that help highlight available </a:t>
            </a:r>
            <a:r>
              <a:rPr lang="en-US" dirty="0" smtClean="0">
                <a:latin typeface="Calibri" panose="020F0502020204030204" pitchFamily="34" charset="0"/>
                <a:cs typeface="Calibri" panose="020F0502020204030204" pitchFamily="34" charset="0"/>
              </a:rPr>
              <a:t>resource distribution in a community. </a:t>
            </a:r>
            <a:endParaRPr lang="en-US" dirty="0"/>
          </a:p>
          <a:p>
            <a:pPr>
              <a:spcBef>
                <a:spcPts val="1200"/>
              </a:spcBef>
              <a:spcAft>
                <a:spcPts val="600"/>
              </a:spcAft>
            </a:pPr>
            <a:r>
              <a:rPr lang="en-US" dirty="0" smtClean="0">
                <a:latin typeface="Calibri" panose="020F0502020204030204" pitchFamily="34" charset="0"/>
                <a:cs typeface="Calibri" panose="020F0502020204030204" pitchFamily="34" charset="0"/>
              </a:rPr>
              <a:t>It is an </a:t>
            </a:r>
            <a:r>
              <a:rPr lang="en-US" dirty="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pproach </a:t>
            </a:r>
            <a:r>
              <a:rPr lang="en-US" dirty="0">
                <a:latin typeface="Calibri" panose="020F0502020204030204" pitchFamily="34" charset="0"/>
                <a:cs typeface="Calibri" panose="020F0502020204030204" pitchFamily="34" charset="0"/>
              </a:rPr>
              <a:t>to </a:t>
            </a:r>
            <a:r>
              <a:rPr lang="en-US" dirty="0" smtClean="0">
                <a:latin typeface="Calibri" panose="020F0502020204030204" pitchFamily="34" charset="0"/>
                <a:cs typeface="Calibri" panose="020F0502020204030204" pitchFamily="34" charset="0"/>
              </a:rPr>
              <a:t>community planning</a:t>
            </a:r>
          </a:p>
          <a:p>
            <a:pPr lvl="1">
              <a:spcBef>
                <a:spcPts val="0"/>
              </a:spcBef>
              <a:spcAft>
                <a:spcPts val="600"/>
              </a:spcAft>
            </a:pPr>
            <a:r>
              <a:rPr lang="en-US" sz="2800" dirty="0" smtClean="0">
                <a:latin typeface="Calibri" panose="020F0502020204030204" pitchFamily="34" charset="0"/>
                <a:cs typeface="Calibri" panose="020F0502020204030204" pitchFamily="34" charset="0"/>
              </a:rPr>
              <a:t>“A means, </a:t>
            </a:r>
            <a:r>
              <a:rPr lang="en-US" sz="2800" dirty="0" smtClean="0"/>
              <a:t>a </a:t>
            </a:r>
            <a:r>
              <a:rPr lang="en-US" sz="2800" dirty="0">
                <a:solidFill>
                  <a:srgbClr val="FF0000"/>
                </a:solidFill>
              </a:rPr>
              <a:t>PROCESS not an END</a:t>
            </a:r>
            <a:r>
              <a:rPr lang="en-US" sz="2800" dirty="0" smtClean="0">
                <a:solidFill>
                  <a:srgbClr val="FF0000"/>
                </a:solidFill>
              </a:rPr>
              <a:t>.</a:t>
            </a:r>
            <a:r>
              <a:rPr lang="en-US" sz="2800" dirty="0" smtClean="0"/>
              <a:t>”</a:t>
            </a:r>
            <a:r>
              <a:rPr lang="en-US" sz="2800" dirty="0" smtClean="0">
                <a:solidFill>
                  <a:srgbClr val="FF0000"/>
                </a:solidFill>
              </a:rPr>
              <a:t> </a:t>
            </a:r>
            <a:endParaRPr lang="en-US" sz="2800" dirty="0">
              <a:solidFill>
                <a:srgbClr val="FF0000"/>
              </a:solidFill>
              <a:latin typeface="Calibri" panose="020F0502020204030204" pitchFamily="34" charset="0"/>
              <a:cs typeface="Calibri" panose="020F0502020204030204" pitchFamily="34" charset="0"/>
            </a:endParaRPr>
          </a:p>
          <a:p>
            <a:pPr>
              <a:spcBef>
                <a:spcPts val="1200"/>
              </a:spcBef>
              <a:spcAft>
                <a:spcPts val="600"/>
              </a:spcAft>
            </a:pPr>
            <a:r>
              <a:rPr lang="en-US" dirty="0" smtClean="0">
                <a:latin typeface="Calibri" panose="020F0502020204030204" pitchFamily="34" charset="0"/>
                <a:cs typeface="Calibri" panose="020F0502020204030204" pitchFamily="34" charset="0"/>
              </a:rPr>
              <a:t>It allows </a:t>
            </a:r>
            <a:r>
              <a:rPr lang="en-US" dirty="0">
                <a:latin typeface="Calibri" panose="020F0502020204030204" pitchFamily="34" charset="0"/>
                <a:cs typeface="Calibri" panose="020F0502020204030204" pitchFamily="34" charset="0"/>
              </a:rPr>
              <a:t>regions to mobilize their community strengths to build </a:t>
            </a:r>
            <a:r>
              <a:rPr lang="en-US" dirty="0" smtClean="0">
                <a:latin typeface="Calibri" panose="020F0502020204030204" pitchFamily="34" charset="0"/>
                <a:cs typeface="Calibri" panose="020F0502020204030204" pitchFamily="34" charset="0"/>
              </a:rPr>
              <a:t>support </a:t>
            </a:r>
            <a:r>
              <a:rPr lang="en-US" dirty="0">
                <a:latin typeface="Calibri" panose="020F0502020204030204" pitchFamily="34" charset="0"/>
                <a:cs typeface="Calibri" panose="020F0502020204030204" pitchFamily="34" charset="0"/>
              </a:rPr>
              <a:t>around </a:t>
            </a:r>
            <a:r>
              <a:rPr lang="en-US" dirty="0" smtClean="0">
                <a:latin typeface="Calibri" panose="020F0502020204030204" pitchFamily="34" charset="0"/>
                <a:cs typeface="Calibri" panose="020F0502020204030204" pitchFamily="34" charset="0"/>
              </a:rPr>
              <a:t>issues</a:t>
            </a:r>
          </a:p>
          <a:p>
            <a:pPr lvl="4">
              <a:spcAft>
                <a:spcPts val="600"/>
              </a:spcAft>
            </a:pPr>
            <a:endParaRPr lang="en-US" dirty="0"/>
          </a:p>
        </p:txBody>
      </p:sp>
      <p:sp>
        <p:nvSpPr>
          <p:cNvPr id="5" name="Slide Number Placeholder 5"/>
          <p:cNvSpPr>
            <a:spLocks noGrp="1"/>
          </p:cNvSpPr>
          <p:nvPr>
            <p:ph type="sldNum" sz="quarter" idx="12"/>
          </p:nvPr>
        </p:nvSpPr>
        <p:spPr/>
        <p:txBody>
          <a:bodyPr/>
          <a:lstStyle/>
          <a:p>
            <a:fld id="{0D7B74E4-596B-4A5D-9600-7318FA03D443}" type="slidenum">
              <a:rPr lang="en-US">
                <a:solidFill>
                  <a:prstClr val="white"/>
                </a:solidFill>
              </a:rPr>
              <a:pPr/>
              <a:t>7</a:t>
            </a:fld>
            <a:endParaRPr lang="en-US">
              <a:solidFill>
                <a:prstClr val="white"/>
              </a:solidFill>
            </a:endParaRPr>
          </a:p>
        </p:txBody>
      </p:sp>
    </p:spTree>
    <p:extLst>
      <p:ext uri="{BB962C8B-B14F-4D97-AF65-F5344CB8AC3E}">
        <p14:creationId xmlns:p14="http://schemas.microsoft.com/office/powerpoint/2010/main" val="204737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additive="base">
                                        <p:cTn id="2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099">
                                            <p:txEl>
                                              <p:pRg st="5" end="5"/>
                                            </p:txEl>
                                          </p:spTgt>
                                        </p:tgtEl>
                                        <p:attrNameLst>
                                          <p:attrName>style.visibility</p:attrName>
                                        </p:attrNameLst>
                                      </p:cBhvr>
                                      <p:to>
                                        <p:strVal val="visible"/>
                                      </p:to>
                                    </p:set>
                                    <p:anim calcmode="lin" valueType="num">
                                      <p:cBhvr additive="base">
                                        <p:cTn id="35"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latin typeface="+mn-lt"/>
              </a:rPr>
              <a:t>Community Asset Categories</a:t>
            </a:r>
            <a:endParaRPr lang="en-US" dirty="0">
              <a:latin typeface="+mn-lt"/>
            </a:endParaRPr>
          </a:p>
        </p:txBody>
      </p:sp>
      <p:sp>
        <p:nvSpPr>
          <p:cNvPr id="32771" name="Rectangle 3"/>
          <p:cNvSpPr>
            <a:spLocks noGrp="1" noChangeArrowheads="1"/>
          </p:cNvSpPr>
          <p:nvPr>
            <p:ph idx="1"/>
          </p:nvPr>
        </p:nvSpPr>
        <p:spPr>
          <a:xfrm>
            <a:off x="838200" y="1325563"/>
            <a:ext cx="10515600" cy="5395911"/>
          </a:xfrm>
          <a:noFill/>
        </p:spPr>
        <p:txBody>
          <a:bodyPr>
            <a:noAutofit/>
          </a:bodyPr>
          <a:lstStyle/>
          <a:p>
            <a:pPr marL="0" lvl="2" indent="0">
              <a:spcBef>
                <a:spcPts val="1000"/>
              </a:spcBef>
              <a:spcAft>
                <a:spcPts val="600"/>
              </a:spcAft>
              <a:buNone/>
            </a:pPr>
            <a:r>
              <a:rPr lang="en-US" sz="2800" dirty="0" smtClean="0">
                <a:solidFill>
                  <a:srgbClr val="002060"/>
                </a:solidFill>
                <a:latin typeface="Calibri" panose="020F0502020204030204" pitchFamily="34" charset="0"/>
                <a:cs typeface="Calibri" panose="020F0502020204030204" pitchFamily="34" charset="0"/>
              </a:rPr>
              <a:t>Anything that sustains and </a:t>
            </a:r>
            <a:r>
              <a:rPr lang="en-US" sz="2800" dirty="0">
                <a:solidFill>
                  <a:srgbClr val="002060"/>
                </a:solidFill>
                <a:latin typeface="Calibri" panose="020F0502020204030204" pitchFamily="34" charset="0"/>
                <a:cs typeface="Calibri" panose="020F0502020204030204" pitchFamily="34" charset="0"/>
              </a:rPr>
              <a:t>improves the quality of </a:t>
            </a:r>
            <a:r>
              <a:rPr lang="en-US" sz="2800" dirty="0" smtClean="0">
                <a:solidFill>
                  <a:srgbClr val="002060"/>
                </a:solidFill>
                <a:latin typeface="Calibri" panose="020F0502020204030204" pitchFamily="34" charset="0"/>
                <a:cs typeface="Calibri" panose="020F0502020204030204" pitchFamily="34" charset="0"/>
              </a:rPr>
              <a:t>neighborhood and community life, including: </a:t>
            </a:r>
          </a:p>
          <a:p>
            <a:pPr marL="228600" lvl="2">
              <a:spcBef>
                <a:spcPts val="1000"/>
              </a:spcBef>
            </a:pPr>
            <a:r>
              <a:rPr lang="en-US" sz="2800" dirty="0" smtClean="0">
                <a:latin typeface="Calibri" panose="020F0502020204030204" pitchFamily="34" charset="0"/>
                <a:cs typeface="Calibri" panose="020F0502020204030204" pitchFamily="34" charset="0"/>
              </a:rPr>
              <a:t>Basic Living </a:t>
            </a:r>
            <a:r>
              <a:rPr lang="en-US" sz="2800" dirty="0">
                <a:latin typeface="Calibri" panose="020F0502020204030204" pitchFamily="34" charset="0"/>
                <a:cs typeface="Calibri" panose="020F0502020204030204" pitchFamily="34" charset="0"/>
              </a:rPr>
              <a:t>Assets:</a:t>
            </a:r>
          </a:p>
          <a:p>
            <a:pPr marL="685800" lvl="4">
              <a:spcBef>
                <a:spcPts val="1000"/>
              </a:spcBef>
              <a:spcAft>
                <a:spcPts val="600"/>
              </a:spcAft>
            </a:pPr>
            <a:r>
              <a:rPr lang="en-US" sz="2800" dirty="0" smtClean="0">
                <a:latin typeface="Calibri" panose="020F0502020204030204" pitchFamily="34" charset="0"/>
                <a:cs typeface="Calibri" panose="020F0502020204030204" pitchFamily="34" charset="0"/>
              </a:rPr>
              <a:t>Water, air, food availability and access, housing, energy</a:t>
            </a:r>
            <a:endParaRPr lang="en-US" sz="2800" dirty="0">
              <a:latin typeface="Calibri" panose="020F0502020204030204" pitchFamily="34" charset="0"/>
              <a:cs typeface="Calibri" panose="020F0502020204030204" pitchFamily="34" charset="0"/>
            </a:endParaRPr>
          </a:p>
          <a:p>
            <a:pPr marL="228600" lvl="2">
              <a:spcBef>
                <a:spcPts val="1000"/>
              </a:spcBef>
            </a:pPr>
            <a:r>
              <a:rPr lang="en-US" sz="2800" dirty="0">
                <a:latin typeface="Calibri" panose="020F0502020204030204" pitchFamily="34" charset="0"/>
                <a:cs typeface="Calibri" panose="020F0502020204030204" pitchFamily="34" charset="0"/>
              </a:rPr>
              <a:t>Demographics Assets:</a:t>
            </a:r>
          </a:p>
          <a:p>
            <a:pPr marL="685800" lvl="4">
              <a:spcBef>
                <a:spcPts val="1000"/>
              </a:spcBef>
              <a:spcAft>
                <a:spcPts val="600"/>
              </a:spcAft>
            </a:pPr>
            <a:r>
              <a:rPr lang="en-US" sz="2800" dirty="0">
                <a:latin typeface="Calibri" panose="020F0502020204030204" pitchFamily="34" charset="0"/>
                <a:cs typeface="Calibri" panose="020F0502020204030204" pitchFamily="34" charset="0"/>
              </a:rPr>
              <a:t>The picture of your region’s diversity</a:t>
            </a:r>
          </a:p>
          <a:p>
            <a:pPr marL="228600" lvl="3">
              <a:spcBef>
                <a:spcPts val="1000"/>
              </a:spcBef>
            </a:pPr>
            <a:r>
              <a:rPr lang="en-US" sz="2800" dirty="0" smtClean="0">
                <a:latin typeface="Calibri" panose="020F0502020204030204" pitchFamily="34" charset="0"/>
                <a:cs typeface="Calibri" panose="020F0502020204030204" pitchFamily="34" charset="0"/>
              </a:rPr>
              <a:t>Public </a:t>
            </a:r>
            <a:r>
              <a:rPr lang="en-US" sz="2800" dirty="0">
                <a:latin typeface="Calibri" panose="020F0502020204030204" pitchFamily="34" charset="0"/>
                <a:cs typeface="Calibri" panose="020F0502020204030204" pitchFamily="34" charset="0"/>
              </a:rPr>
              <a:t>Programs and Services Assets:</a:t>
            </a:r>
          </a:p>
          <a:p>
            <a:pPr marL="685800" lvl="4">
              <a:spcBef>
                <a:spcPts val="1000"/>
              </a:spcBef>
              <a:spcAft>
                <a:spcPts val="600"/>
              </a:spcAft>
            </a:pPr>
            <a:r>
              <a:rPr lang="en-US" sz="2800" dirty="0">
                <a:latin typeface="Calibri" panose="020F0502020204030204" pitchFamily="34" charset="0"/>
                <a:cs typeface="Calibri" panose="020F0502020204030204" pitchFamily="34" charset="0"/>
              </a:rPr>
              <a:t>Community based programs, </a:t>
            </a:r>
            <a:r>
              <a:rPr lang="en-US" sz="2800" dirty="0" smtClean="0">
                <a:latin typeface="Calibri" panose="020F0502020204030204" pitchFamily="34" charset="0"/>
                <a:cs typeface="Calibri" panose="020F0502020204030204" pitchFamily="34" charset="0"/>
              </a:rPr>
              <a:t>health and social services</a:t>
            </a:r>
            <a:endParaRPr lang="en-US" sz="2800" dirty="0">
              <a:latin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fld id="{9D1D4141-915B-4D39-ABFB-B31BA0B2694F}" type="slidenum">
              <a:rPr lang="en-US">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244169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anim calcmode="lin" valueType="num">
                                      <p:cBhvr additive="base">
                                        <p:cTn id="23"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 calcmode="lin" valueType="num">
                                      <p:cBhvr additive="base">
                                        <p:cTn id="27"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 calcmode="lin" valueType="num">
                                      <p:cBhvr additive="base">
                                        <p:cTn id="31"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771">
                                            <p:txEl>
                                              <p:pRg st="6" end="6"/>
                                            </p:txEl>
                                          </p:spTgt>
                                        </p:tgtEl>
                                        <p:attrNameLst>
                                          <p:attrName>style.visibility</p:attrName>
                                        </p:attrNameLst>
                                      </p:cBhvr>
                                      <p:to>
                                        <p:strVal val="visible"/>
                                      </p:to>
                                    </p:set>
                                    <p:anim calcmode="lin" valueType="num">
                                      <p:cBhvr additive="base">
                                        <p:cTn id="35"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latin typeface="+mn-lt"/>
              </a:rPr>
              <a:t>Community Asset Categories</a:t>
            </a:r>
          </a:p>
        </p:txBody>
      </p:sp>
      <p:sp>
        <p:nvSpPr>
          <p:cNvPr id="32771" name="Rectangle 3"/>
          <p:cNvSpPr>
            <a:spLocks noGrp="1" noChangeArrowheads="1"/>
          </p:cNvSpPr>
          <p:nvPr>
            <p:ph idx="1"/>
          </p:nvPr>
        </p:nvSpPr>
        <p:spPr>
          <a:xfrm>
            <a:off x="838200" y="1523999"/>
            <a:ext cx="10515600" cy="5197475"/>
          </a:xfrm>
          <a:noFill/>
        </p:spPr>
        <p:txBody>
          <a:bodyPr>
            <a:noAutofit/>
          </a:bodyPr>
          <a:lstStyle/>
          <a:p>
            <a:pPr marL="228600" lvl="2">
              <a:spcBef>
                <a:spcPts val="1000"/>
              </a:spcBef>
            </a:pPr>
            <a:r>
              <a:rPr lang="en-US" sz="2800" dirty="0" smtClean="0">
                <a:latin typeface="Calibri" panose="020F0502020204030204" pitchFamily="34" charset="0"/>
                <a:cs typeface="Calibri" panose="020F0502020204030204" pitchFamily="34" charset="0"/>
              </a:rPr>
              <a:t>Infrastructure/Physical/Environmental </a:t>
            </a:r>
            <a:r>
              <a:rPr lang="en-US" sz="2800" dirty="0">
                <a:latin typeface="Calibri" panose="020F0502020204030204" pitchFamily="34" charset="0"/>
                <a:cs typeface="Calibri" panose="020F0502020204030204" pitchFamily="34" charset="0"/>
              </a:rPr>
              <a:t>Assets:</a:t>
            </a:r>
          </a:p>
          <a:p>
            <a:pPr marL="685800" lvl="4">
              <a:spcBef>
                <a:spcPts val="1000"/>
              </a:spcBef>
              <a:spcAft>
                <a:spcPts val="600"/>
              </a:spcAft>
            </a:pPr>
            <a:r>
              <a:rPr lang="en-US" sz="2800" dirty="0">
                <a:latin typeface="Calibri" panose="020F0502020204030204" pitchFamily="34" charset="0"/>
                <a:cs typeface="Calibri" panose="020F0502020204030204" pitchFamily="34" charset="0"/>
              </a:rPr>
              <a:t>Community buildings, trails, parks, streets, safety measures</a:t>
            </a:r>
          </a:p>
          <a:p>
            <a:pPr marL="228600" lvl="2">
              <a:spcBef>
                <a:spcPts val="1000"/>
              </a:spcBef>
            </a:pPr>
            <a:r>
              <a:rPr lang="en-US" sz="2800" dirty="0">
                <a:latin typeface="Calibri" panose="020F0502020204030204" pitchFamily="34" charset="0"/>
                <a:cs typeface="Calibri" panose="020F0502020204030204" pitchFamily="34" charset="0"/>
              </a:rPr>
              <a:t>Private Sector Assets:</a:t>
            </a:r>
          </a:p>
          <a:p>
            <a:pPr marL="685800" lvl="4">
              <a:spcBef>
                <a:spcPts val="1000"/>
              </a:spcBef>
              <a:spcAft>
                <a:spcPts val="600"/>
              </a:spcAft>
            </a:pPr>
            <a:r>
              <a:rPr lang="en-US" sz="2800" dirty="0">
                <a:latin typeface="Calibri" panose="020F0502020204030204" pitchFamily="34" charset="0"/>
                <a:cs typeface="Calibri" panose="020F0502020204030204" pitchFamily="34" charset="0"/>
              </a:rPr>
              <a:t>People who provide services in the community</a:t>
            </a:r>
          </a:p>
          <a:p>
            <a:pPr marL="228600" lvl="2">
              <a:spcBef>
                <a:spcPts val="1000"/>
              </a:spcBef>
            </a:pPr>
            <a:r>
              <a:rPr lang="en-US" sz="2800" dirty="0">
                <a:latin typeface="Calibri" panose="020F0502020204030204" pitchFamily="34" charset="0"/>
                <a:cs typeface="Calibri" panose="020F0502020204030204" pitchFamily="34" charset="0"/>
              </a:rPr>
              <a:t>Skills Development Assets:</a:t>
            </a:r>
          </a:p>
          <a:p>
            <a:pPr marL="685800" lvl="4">
              <a:spcBef>
                <a:spcPts val="1000"/>
              </a:spcBef>
            </a:pPr>
            <a:r>
              <a:rPr lang="en-US" sz="2800" dirty="0">
                <a:latin typeface="Calibri" panose="020F0502020204030204" pitchFamily="34" charset="0"/>
                <a:cs typeface="Calibri" panose="020F0502020204030204" pitchFamily="34" charset="0"/>
              </a:rPr>
              <a:t>Economic/labor/education opportunities</a:t>
            </a:r>
            <a:endParaRPr lang="en-US" sz="2800" b="1" dirty="0">
              <a:latin typeface="Comic Sans MS" pitchFamily="66" charset="0"/>
            </a:endParaRPr>
          </a:p>
          <a:p>
            <a:pPr marL="228600" lvl="2">
              <a:spcBef>
                <a:spcPts val="1000"/>
              </a:spcBef>
              <a:spcAft>
                <a:spcPts val="600"/>
              </a:spcAft>
            </a:pPr>
            <a:endParaRPr lang="en-US" sz="2800" dirty="0" smtClean="0">
              <a:latin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fld id="{9D1D4141-915B-4D39-ABFB-B31BA0B2694F}" type="slidenum">
              <a:rPr lang="en-US">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136244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 calcmode="lin" valueType="num">
                                      <p:cBhvr additive="base">
                                        <p:cTn id="2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 calcmode="lin" valueType="num">
                                      <p:cBhvr additive="base">
                                        <p:cTn id="27"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 calcmode="lin" valueType="num">
                                      <p:cBhvr additive="base">
                                        <p:cTn id="31"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1349</Words>
  <Application>Microsoft Office PowerPoint</Application>
  <PresentationFormat>Widescreen</PresentationFormat>
  <Paragraphs>232</Paragraphs>
  <Slides>31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Comic Sans MS</vt:lpstr>
      <vt:lpstr>Franklin Gothic Medium</vt:lpstr>
      <vt:lpstr>Monotype Sorts</vt:lpstr>
      <vt:lpstr>Times New Roman</vt:lpstr>
      <vt:lpstr>Wingdings</vt:lpstr>
      <vt:lpstr>Office Theme</vt:lpstr>
      <vt:lpstr>PowerPoint Presentation</vt:lpstr>
      <vt:lpstr>Today’s Agenda</vt:lpstr>
      <vt:lpstr>Selected Indicators - 2020</vt:lpstr>
      <vt:lpstr>PowerPoint Presentation</vt:lpstr>
      <vt:lpstr>Poll #1</vt:lpstr>
      <vt:lpstr>Using Asset Mapping to Improve Community Health in Mid-Michigan</vt:lpstr>
      <vt:lpstr>What Asset Mapping? </vt:lpstr>
      <vt:lpstr>Community Asset Categories</vt:lpstr>
      <vt:lpstr>Community Asset Categories</vt:lpstr>
      <vt:lpstr>What is Assets Mapping/Visualization</vt:lpstr>
      <vt:lpstr>Key Benefits of Asset Mapping</vt:lpstr>
      <vt:lpstr>Why is Asset Mapping Useful for Sustainability and Community Health Assessments?</vt:lpstr>
      <vt:lpstr>Steps in Our Asset Mapping Process</vt:lpstr>
      <vt:lpstr>Steps so far…</vt:lpstr>
      <vt:lpstr>ASSETS CATEGORIES –VISUALISATION</vt:lpstr>
      <vt:lpstr>Assets Mapped in the 2018 cycle of H!CC</vt:lpstr>
      <vt:lpstr>How did the community benefit?</vt:lpstr>
      <vt:lpstr>HOW YOU CAN HELP IN 2021</vt:lpstr>
      <vt:lpstr>Poll #2</vt:lpstr>
      <vt:lpstr>Partnership with Tri-County Regional Planning Commission</vt:lpstr>
      <vt:lpstr>Who Are We?</vt:lpstr>
      <vt:lpstr>Tri-County Planning is also…</vt:lpstr>
      <vt:lpstr>PowerPoint Presentation</vt:lpstr>
      <vt:lpstr>PowerPoint Presentation</vt:lpstr>
      <vt:lpstr>PowerPoint Presentation</vt:lpstr>
      <vt:lpstr>Community Survey</vt:lpstr>
      <vt:lpstr>Purpose of Community Survey</vt:lpstr>
      <vt:lpstr>New this year…</vt:lpstr>
      <vt:lpstr>Next Stakeholder Meetings</vt:lpstr>
      <vt:lpstr>Healthy! Capital Counties Website Update</vt:lpstr>
      <vt:lpstr>Thank you for joining!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Barna</dc:creator>
  <cp:lastModifiedBy>Emily Smale</cp:lastModifiedBy>
  <cp:revision>137</cp:revision>
  <cp:lastPrinted>2017-11-29T18:19:46Z</cp:lastPrinted>
  <dcterms:created xsi:type="dcterms:W3CDTF">2017-11-21T21:15:37Z</dcterms:created>
  <dcterms:modified xsi:type="dcterms:W3CDTF">2021-02-26T16:36:28Z</dcterms:modified>
</cp:coreProperties>
</file>