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ms-office.legacyDiagramTex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6"/>
  </p:notesMasterIdLst>
  <p:handoutMasterIdLst>
    <p:handoutMasterId r:id="rId97"/>
  </p:handoutMasterIdLst>
  <p:sldIdLst>
    <p:sldId id="256" r:id="rId2"/>
    <p:sldId id="348" r:id="rId3"/>
    <p:sldId id="378" r:id="rId4"/>
    <p:sldId id="345" r:id="rId5"/>
    <p:sldId id="258" r:id="rId6"/>
    <p:sldId id="295" r:id="rId7"/>
    <p:sldId id="257" r:id="rId8"/>
    <p:sldId id="259" r:id="rId9"/>
    <p:sldId id="278" r:id="rId10"/>
    <p:sldId id="354" r:id="rId11"/>
    <p:sldId id="340" r:id="rId12"/>
    <p:sldId id="342" r:id="rId13"/>
    <p:sldId id="344" r:id="rId14"/>
    <p:sldId id="343" r:id="rId15"/>
    <p:sldId id="341" r:id="rId16"/>
    <p:sldId id="347" r:id="rId17"/>
    <p:sldId id="260" r:id="rId18"/>
    <p:sldId id="399" r:id="rId19"/>
    <p:sldId id="400" r:id="rId20"/>
    <p:sldId id="401" r:id="rId21"/>
    <p:sldId id="402" r:id="rId22"/>
    <p:sldId id="350" r:id="rId23"/>
    <p:sldId id="387" r:id="rId24"/>
    <p:sldId id="355" r:id="rId25"/>
    <p:sldId id="279" r:id="rId26"/>
    <p:sldId id="272" r:id="rId27"/>
    <p:sldId id="280" r:id="rId28"/>
    <p:sldId id="281" r:id="rId29"/>
    <p:sldId id="356" r:id="rId30"/>
    <p:sldId id="359" r:id="rId31"/>
    <p:sldId id="361" r:id="rId32"/>
    <p:sldId id="357" r:id="rId33"/>
    <p:sldId id="261" r:id="rId34"/>
    <p:sldId id="302" r:id="rId35"/>
    <p:sldId id="296" r:id="rId36"/>
    <p:sldId id="303" r:id="rId37"/>
    <p:sldId id="362" r:id="rId38"/>
    <p:sldId id="262" r:id="rId39"/>
    <p:sldId id="263" r:id="rId40"/>
    <p:sldId id="265" r:id="rId41"/>
    <p:sldId id="269" r:id="rId42"/>
    <p:sldId id="270" r:id="rId43"/>
    <p:sldId id="292" r:id="rId44"/>
    <p:sldId id="298" r:id="rId45"/>
    <p:sldId id="299" r:id="rId46"/>
    <p:sldId id="301" r:id="rId47"/>
    <p:sldId id="300" r:id="rId48"/>
    <p:sldId id="404" r:id="rId49"/>
    <p:sldId id="282" r:id="rId50"/>
    <p:sldId id="391" r:id="rId51"/>
    <p:sldId id="388" r:id="rId52"/>
    <p:sldId id="389" r:id="rId53"/>
    <p:sldId id="390" r:id="rId54"/>
    <p:sldId id="416" r:id="rId55"/>
    <p:sldId id="417" r:id="rId56"/>
    <p:sldId id="405" r:id="rId57"/>
    <p:sldId id="406" r:id="rId58"/>
    <p:sldId id="407" r:id="rId59"/>
    <p:sldId id="408" r:id="rId60"/>
    <p:sldId id="409" r:id="rId61"/>
    <p:sldId id="410" r:id="rId62"/>
    <p:sldId id="411" r:id="rId63"/>
    <p:sldId id="412" r:id="rId64"/>
    <p:sldId id="413" r:id="rId65"/>
    <p:sldId id="414" r:id="rId66"/>
    <p:sldId id="415" r:id="rId67"/>
    <p:sldId id="418" r:id="rId68"/>
    <p:sldId id="419" r:id="rId69"/>
    <p:sldId id="420" r:id="rId70"/>
    <p:sldId id="421" r:id="rId71"/>
    <p:sldId id="422" r:id="rId72"/>
    <p:sldId id="423" r:id="rId73"/>
    <p:sldId id="424" r:id="rId74"/>
    <p:sldId id="370" r:id="rId75"/>
    <p:sldId id="306" r:id="rId76"/>
    <p:sldId id="307" r:id="rId77"/>
    <p:sldId id="310" r:id="rId78"/>
    <p:sldId id="314" r:id="rId79"/>
    <p:sldId id="312" r:id="rId80"/>
    <p:sldId id="311" r:id="rId81"/>
    <p:sldId id="318" r:id="rId82"/>
    <p:sldId id="319" r:id="rId83"/>
    <p:sldId id="313" r:id="rId84"/>
    <p:sldId id="315" r:id="rId85"/>
    <p:sldId id="316" r:id="rId86"/>
    <p:sldId id="317" r:id="rId87"/>
    <p:sldId id="320" r:id="rId88"/>
    <p:sldId id="326" r:id="rId89"/>
    <p:sldId id="338" r:id="rId90"/>
    <p:sldId id="339" r:id="rId91"/>
    <p:sldId id="426" r:id="rId92"/>
    <p:sldId id="383" r:id="rId93"/>
    <p:sldId id="425" r:id="rId94"/>
    <p:sldId id="427" r:id="rId9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4" autoAdjust="0"/>
    <p:restoredTop sz="94671" autoAdjust="0"/>
  </p:normalViewPr>
  <p:slideViewPr>
    <p:cSldViewPr>
      <p:cViewPr varScale="1">
        <p:scale>
          <a:sx n="65" d="100"/>
          <a:sy n="65" d="100"/>
        </p:scale>
        <p:origin x="-12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microsoft.com/office/2006/relationships/legacyDocTextInfo" Target="legacyDocTextInfo.bin"/><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2"/>
          <c:order val="0"/>
          <c:tx>
            <c:strRef>
              <c:f>Sheet1!$D$1</c:f>
              <c:strCache>
                <c:ptCount val="1"/>
                <c:pt idx="0">
                  <c:v># deaths</c:v>
                </c:pt>
              </c:strCache>
            </c:strRef>
          </c:tx>
          <c:spPr>
            <a:ln w="63500"/>
          </c:spPr>
          <c:marker>
            <c:symbol val="none"/>
          </c:marker>
          <c:cat>
            <c:numRef>
              <c:f>Sheet1!$A$2:$A$5</c:f>
              <c:numCache>
                <c:formatCode>General</c:formatCode>
                <c:ptCount val="4"/>
                <c:pt idx="0">
                  <c:v>1990</c:v>
                </c:pt>
                <c:pt idx="1">
                  <c:v>1995</c:v>
                </c:pt>
                <c:pt idx="2">
                  <c:v>2000</c:v>
                </c:pt>
                <c:pt idx="3">
                  <c:v>2005</c:v>
                </c:pt>
              </c:numCache>
            </c:numRef>
          </c:cat>
          <c:val>
            <c:numRef>
              <c:f>Sheet1!$D$2:$D$5</c:f>
              <c:numCache>
                <c:formatCode>General</c:formatCode>
                <c:ptCount val="4"/>
                <c:pt idx="0">
                  <c:v>2</c:v>
                </c:pt>
                <c:pt idx="1">
                  <c:v>2</c:v>
                </c:pt>
                <c:pt idx="2">
                  <c:v>3</c:v>
                </c:pt>
                <c:pt idx="3">
                  <c:v>5</c:v>
                </c:pt>
              </c:numCache>
            </c:numRef>
          </c:val>
        </c:ser>
        <c:marker val="1"/>
        <c:axId val="115455104"/>
        <c:axId val="115456640"/>
      </c:lineChart>
      <c:catAx>
        <c:axId val="115455104"/>
        <c:scaling>
          <c:orientation val="minMax"/>
        </c:scaling>
        <c:axPos val="b"/>
        <c:numFmt formatCode="General" sourceLinked="1"/>
        <c:tickLblPos val="nextTo"/>
        <c:crossAx val="115456640"/>
        <c:crosses val="autoZero"/>
        <c:auto val="1"/>
        <c:lblAlgn val="ctr"/>
        <c:lblOffset val="100"/>
      </c:catAx>
      <c:valAx>
        <c:axId val="115456640"/>
        <c:scaling>
          <c:orientation val="minMax"/>
        </c:scaling>
        <c:axPos val="l"/>
        <c:majorGridlines>
          <c:spPr>
            <a:ln>
              <a:solidFill>
                <a:schemeClr val="bg1"/>
              </a:solidFill>
            </a:ln>
          </c:spPr>
        </c:majorGridlines>
        <c:numFmt formatCode="General" sourceLinked="1"/>
        <c:tickLblPos val="nextTo"/>
        <c:crossAx val="115455104"/>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Ingham </c:v>
                </c:pt>
              </c:strCache>
            </c:strRef>
          </c:tx>
          <c:spPr>
            <a:ln w="63500">
              <a:solidFill>
                <a:schemeClr val="tx2"/>
              </a:solidFill>
            </a:ln>
          </c:spPr>
          <c:marker>
            <c:symbol val="none"/>
          </c:marker>
          <c:cat>
            <c:numRef>
              <c:f>Sheet1!$A$2:$A$5</c:f>
              <c:numCache>
                <c:formatCode>General</c:formatCode>
                <c:ptCount val="4"/>
                <c:pt idx="0">
                  <c:v>1990</c:v>
                </c:pt>
                <c:pt idx="1">
                  <c:v>1995</c:v>
                </c:pt>
                <c:pt idx="2">
                  <c:v>2000</c:v>
                </c:pt>
                <c:pt idx="3">
                  <c:v>2005</c:v>
                </c:pt>
              </c:numCache>
            </c:numRef>
          </c:cat>
          <c:val>
            <c:numRef>
              <c:f>Sheet1!$B$2:$B$5</c:f>
              <c:numCache>
                <c:formatCode>General</c:formatCode>
                <c:ptCount val="4"/>
                <c:pt idx="0">
                  <c:v>4.3</c:v>
                </c:pt>
                <c:pt idx="1">
                  <c:v>4.0999999999999996</c:v>
                </c:pt>
                <c:pt idx="2">
                  <c:v>4.5</c:v>
                </c:pt>
                <c:pt idx="3">
                  <c:v>4.2</c:v>
                </c:pt>
              </c:numCache>
            </c:numRef>
          </c:val>
        </c:ser>
        <c:ser>
          <c:idx val="1"/>
          <c:order val="1"/>
          <c:tx>
            <c:strRef>
              <c:f>Sheet1!$C$1</c:f>
              <c:strCache>
                <c:ptCount val="1"/>
                <c:pt idx="0">
                  <c:v>Eaton </c:v>
                </c:pt>
              </c:strCache>
            </c:strRef>
          </c:tx>
          <c:spPr>
            <a:ln w="63500">
              <a:solidFill>
                <a:schemeClr val="accent2"/>
              </a:solidFill>
            </a:ln>
          </c:spPr>
          <c:marker>
            <c:symbol val="none"/>
          </c:marker>
          <c:cat>
            <c:numRef>
              <c:f>Sheet1!$A$2:$A$5</c:f>
              <c:numCache>
                <c:formatCode>General</c:formatCode>
                <c:ptCount val="4"/>
                <c:pt idx="0">
                  <c:v>1990</c:v>
                </c:pt>
                <c:pt idx="1">
                  <c:v>1995</c:v>
                </c:pt>
                <c:pt idx="2">
                  <c:v>2000</c:v>
                </c:pt>
                <c:pt idx="3">
                  <c:v>2005</c:v>
                </c:pt>
              </c:numCache>
            </c:numRef>
          </c:cat>
          <c:val>
            <c:numRef>
              <c:f>Sheet1!$C$2:$C$5</c:f>
              <c:numCache>
                <c:formatCode>General</c:formatCode>
                <c:ptCount val="4"/>
                <c:pt idx="0">
                  <c:v>3</c:v>
                </c:pt>
                <c:pt idx="1">
                  <c:v>2.2999999999999998</c:v>
                </c:pt>
                <c:pt idx="2">
                  <c:v>1.8</c:v>
                </c:pt>
                <c:pt idx="3">
                  <c:v>1.5</c:v>
                </c:pt>
              </c:numCache>
            </c:numRef>
          </c:val>
        </c:ser>
        <c:ser>
          <c:idx val="2"/>
          <c:order val="2"/>
          <c:tx>
            <c:strRef>
              <c:f>Sheet1!$D$1</c:f>
              <c:strCache>
                <c:ptCount val="1"/>
                <c:pt idx="0">
                  <c:v>Clinton</c:v>
                </c:pt>
              </c:strCache>
            </c:strRef>
          </c:tx>
          <c:spPr>
            <a:ln w="63500"/>
          </c:spPr>
          <c:marker>
            <c:symbol val="none"/>
          </c:marker>
          <c:cat>
            <c:numRef>
              <c:f>Sheet1!$A$2:$A$5</c:f>
              <c:numCache>
                <c:formatCode>General</c:formatCode>
                <c:ptCount val="4"/>
                <c:pt idx="0">
                  <c:v>1990</c:v>
                </c:pt>
                <c:pt idx="1">
                  <c:v>1995</c:v>
                </c:pt>
                <c:pt idx="2">
                  <c:v>2000</c:v>
                </c:pt>
                <c:pt idx="3">
                  <c:v>2005</c:v>
                </c:pt>
              </c:numCache>
            </c:numRef>
          </c:cat>
          <c:val>
            <c:numRef>
              <c:f>Sheet1!$D$2:$D$5</c:f>
              <c:numCache>
                <c:formatCode>General</c:formatCode>
                <c:ptCount val="4"/>
                <c:pt idx="0">
                  <c:v>1.5</c:v>
                </c:pt>
                <c:pt idx="1">
                  <c:v>2</c:v>
                </c:pt>
                <c:pt idx="2">
                  <c:v>3</c:v>
                </c:pt>
                <c:pt idx="3">
                  <c:v>5</c:v>
                </c:pt>
              </c:numCache>
            </c:numRef>
          </c:val>
        </c:ser>
        <c:marker val="1"/>
        <c:axId val="115736576"/>
        <c:axId val="115738112"/>
      </c:lineChart>
      <c:catAx>
        <c:axId val="115736576"/>
        <c:scaling>
          <c:orientation val="minMax"/>
        </c:scaling>
        <c:axPos val="b"/>
        <c:numFmt formatCode="General" sourceLinked="1"/>
        <c:tickLblPos val="nextTo"/>
        <c:crossAx val="115738112"/>
        <c:crosses val="autoZero"/>
        <c:auto val="1"/>
        <c:lblAlgn val="ctr"/>
        <c:lblOffset val="100"/>
      </c:catAx>
      <c:valAx>
        <c:axId val="115738112"/>
        <c:scaling>
          <c:orientation val="minMax"/>
        </c:scaling>
        <c:axPos val="l"/>
        <c:majorGridlines>
          <c:spPr>
            <a:ln>
              <a:solidFill>
                <a:schemeClr val="bg1"/>
              </a:solidFill>
            </a:ln>
          </c:spPr>
        </c:majorGridlines>
        <c:numFmt formatCode="General" sourceLinked="1"/>
        <c:tickLblPos val="nextTo"/>
        <c:crossAx val="115736576"/>
        <c:crosses val="autoZero"/>
        <c:crossBetween val="between"/>
      </c:valAx>
    </c:plotArea>
    <c:legend>
      <c:legendPos val="r"/>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stockChart>
        <c:ser>
          <c:idx val="0"/>
          <c:order val="0"/>
          <c:tx>
            <c:strRef>
              <c:f>Sheet1!$B$1</c:f>
              <c:strCache>
                <c:ptCount val="1"/>
                <c:pt idx="0">
                  <c:v>High</c:v>
                </c:pt>
              </c:strCache>
            </c:strRef>
          </c:tx>
          <c:spPr>
            <a:ln w="28575">
              <a:noFill/>
            </a:ln>
          </c:spPr>
          <c:marker>
            <c:symbol val="none"/>
          </c:marker>
          <c:cat>
            <c:strRef>
              <c:f>Sheet1!$A$2:$A$5</c:f>
              <c:strCache>
                <c:ptCount val="4"/>
                <c:pt idx="0">
                  <c:v>Ingham </c:v>
                </c:pt>
                <c:pt idx="1">
                  <c:v>Mid-Mich</c:v>
                </c:pt>
                <c:pt idx="2">
                  <c:v>Barry-Eaton</c:v>
                </c:pt>
                <c:pt idx="3">
                  <c:v>STATE</c:v>
                </c:pt>
              </c:strCache>
            </c:strRef>
          </c:cat>
          <c:val>
            <c:numRef>
              <c:f>Sheet1!$B$2:$B$5</c:f>
              <c:numCache>
                <c:formatCode>General</c:formatCode>
                <c:ptCount val="4"/>
                <c:pt idx="0">
                  <c:v>20.8</c:v>
                </c:pt>
                <c:pt idx="1">
                  <c:v>25</c:v>
                </c:pt>
                <c:pt idx="2">
                  <c:v>31.3</c:v>
                </c:pt>
                <c:pt idx="3">
                  <c:v>21</c:v>
                </c:pt>
              </c:numCache>
            </c:numRef>
          </c:val>
        </c:ser>
        <c:ser>
          <c:idx val="1"/>
          <c:order val="1"/>
          <c:tx>
            <c:strRef>
              <c:f>Sheet1!$C$1</c:f>
              <c:strCache>
                <c:ptCount val="1"/>
                <c:pt idx="0">
                  <c:v>Low</c:v>
                </c:pt>
              </c:strCache>
            </c:strRef>
          </c:tx>
          <c:spPr>
            <a:ln w="28575">
              <a:noFill/>
            </a:ln>
          </c:spPr>
          <c:marker>
            <c:symbol val="none"/>
          </c:marker>
          <c:cat>
            <c:strRef>
              <c:f>Sheet1!$A$2:$A$5</c:f>
              <c:strCache>
                <c:ptCount val="4"/>
                <c:pt idx="0">
                  <c:v>Ingham </c:v>
                </c:pt>
                <c:pt idx="1">
                  <c:v>Mid-Mich</c:v>
                </c:pt>
                <c:pt idx="2">
                  <c:v>Barry-Eaton</c:v>
                </c:pt>
                <c:pt idx="3">
                  <c:v>STATE</c:v>
                </c:pt>
              </c:strCache>
            </c:strRef>
          </c:cat>
          <c:val>
            <c:numRef>
              <c:f>Sheet1!$C$2:$C$5</c:f>
              <c:numCache>
                <c:formatCode>General</c:formatCode>
                <c:ptCount val="4"/>
                <c:pt idx="0">
                  <c:v>11.4</c:v>
                </c:pt>
                <c:pt idx="1">
                  <c:v>16.7</c:v>
                </c:pt>
                <c:pt idx="2">
                  <c:v>20.6</c:v>
                </c:pt>
                <c:pt idx="3">
                  <c:v>19.600000000000001</c:v>
                </c:pt>
              </c:numCache>
            </c:numRef>
          </c:val>
        </c:ser>
        <c:ser>
          <c:idx val="2"/>
          <c:order val="2"/>
          <c:tx>
            <c:strRef>
              <c:f>Sheet1!$D$1</c:f>
              <c:strCache>
                <c:ptCount val="1"/>
                <c:pt idx="0">
                  <c:v>Point Estimate</c:v>
                </c:pt>
              </c:strCache>
            </c:strRef>
          </c:tx>
          <c:spPr>
            <a:ln w="28575">
              <a:noFill/>
            </a:ln>
          </c:spPr>
          <c:marker>
            <c:symbol val="square"/>
            <c:size val="10"/>
          </c:marker>
          <c:cat>
            <c:strRef>
              <c:f>Sheet1!$A$2:$A$5</c:f>
              <c:strCache>
                <c:ptCount val="4"/>
                <c:pt idx="0">
                  <c:v>Ingham </c:v>
                </c:pt>
                <c:pt idx="1">
                  <c:v>Mid-Mich</c:v>
                </c:pt>
                <c:pt idx="2">
                  <c:v>Barry-Eaton</c:v>
                </c:pt>
                <c:pt idx="3">
                  <c:v>STATE</c:v>
                </c:pt>
              </c:strCache>
            </c:strRef>
          </c:cat>
          <c:val>
            <c:numRef>
              <c:f>Sheet1!$D$2:$D$5</c:f>
              <c:numCache>
                <c:formatCode>General</c:formatCode>
                <c:ptCount val="4"/>
                <c:pt idx="0">
                  <c:v>15.5</c:v>
                </c:pt>
                <c:pt idx="1">
                  <c:v>20.5</c:v>
                </c:pt>
                <c:pt idx="2">
                  <c:v>25.6</c:v>
                </c:pt>
                <c:pt idx="3">
                  <c:v>20.3</c:v>
                </c:pt>
              </c:numCache>
            </c:numRef>
          </c:val>
        </c:ser>
        <c:hiLowLines>
          <c:spPr>
            <a:ln w="63500"/>
          </c:spPr>
        </c:hiLowLines>
        <c:axId val="117313920"/>
        <c:axId val="117315456"/>
      </c:stockChart>
      <c:catAx>
        <c:axId val="117313920"/>
        <c:scaling>
          <c:orientation val="minMax"/>
        </c:scaling>
        <c:axPos val="b"/>
        <c:numFmt formatCode="m/d/yyyy" sourceLinked="1"/>
        <c:tickLblPos val="nextTo"/>
        <c:crossAx val="117315456"/>
        <c:crosses val="autoZero"/>
        <c:auto val="1"/>
        <c:lblAlgn val="ctr"/>
        <c:lblOffset val="100"/>
      </c:catAx>
      <c:valAx>
        <c:axId val="117315456"/>
        <c:scaling>
          <c:orientation val="minMax"/>
        </c:scaling>
        <c:axPos val="l"/>
        <c:majorGridlines/>
        <c:numFmt formatCode="General" sourceLinked="1"/>
        <c:tickLblPos val="nextTo"/>
        <c:crossAx val="117313920"/>
        <c:crosses val="autoZero"/>
        <c:crossBetween val="between"/>
      </c:valAx>
    </c:plotArea>
    <c:legend>
      <c:legendPos val="r"/>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percentStack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shape val="box"/>
        <c:axId val="47584768"/>
        <c:axId val="47586304"/>
        <c:axId val="0"/>
      </c:bar3DChart>
      <c:catAx>
        <c:axId val="47584768"/>
        <c:scaling>
          <c:orientation val="minMax"/>
        </c:scaling>
        <c:axPos val="b"/>
        <c:tickLblPos val="nextTo"/>
        <c:crossAx val="47586304"/>
        <c:crosses val="autoZero"/>
        <c:auto val="1"/>
        <c:lblAlgn val="ctr"/>
        <c:lblOffset val="100"/>
      </c:catAx>
      <c:valAx>
        <c:axId val="47586304"/>
        <c:scaling>
          <c:orientation val="minMax"/>
        </c:scaling>
        <c:axPos val="l"/>
        <c:majorGridlines/>
        <c:numFmt formatCode="0%" sourceLinked="1"/>
        <c:tickLblPos val="nextTo"/>
        <c:crossAx val="47584768"/>
        <c:crosses val="autoZero"/>
        <c:crossBetween val="between"/>
      </c:valAx>
    </c:plotArea>
    <c:legend>
      <c:legendPos val="r"/>
      <c:layout/>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microsoft.com/office/2006/relationships/legacyDiagramText" Target="legacyDiagramText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BFA688DF-4EFA-4F84-B701-1603D16DA951}" type="datetimeFigureOut">
              <a:rPr lang="en-US" smtClean="0"/>
              <a:pPr/>
              <a:t>5/9/2012</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0987BCB5-5A92-460C-99A7-603B32C3CF2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32A9FFC-AEB0-402F-8D32-D490A40A6A62}" type="datetimeFigureOut">
              <a:rPr lang="en-US" smtClean="0"/>
              <a:pPr/>
              <a:t>5/9/2012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589A79DB-160D-48F8-8F07-43547054A8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55</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57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58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59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82688" y="698500"/>
            <a:ext cx="4643437" cy="3482975"/>
          </a:xfrm>
          <a:ln/>
        </p:spPr>
      </p:sp>
      <p:sp>
        <p:nvSpPr>
          <p:cNvPr id="64515" name="Rectangle 3"/>
          <p:cNvSpPr>
            <a:spLocks noGrp="1" noChangeArrowheads="1"/>
          </p:cNvSpPr>
          <p:nvPr>
            <p:ph type="body" idx="1"/>
          </p:nvPr>
        </p:nvSpPr>
        <p:spPr>
          <a:xfrm>
            <a:off x="934720" y="4416425"/>
            <a:ext cx="5140960" cy="4183063"/>
          </a:xfrm>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However,</a:t>
            </a:r>
            <a:br>
              <a:rPr lang="en-US" dirty="0" smtClean="0"/>
            </a:br>
            <a:r>
              <a:rPr lang="en-US" dirty="0" smtClean="0"/>
              <a:t>If we reduce disparities at the level of Social Determinants of health, </a:t>
            </a:r>
            <a:br>
              <a:rPr lang="en-US" dirty="0" smtClean="0"/>
            </a:br>
            <a:r>
              <a:rPr lang="en-US" dirty="0" smtClean="0"/>
              <a:t>will we be reducing health inequity?</a:t>
            </a:r>
          </a:p>
          <a:p>
            <a:endParaRPr lang="en-US" dirty="0"/>
          </a:p>
        </p:txBody>
      </p:sp>
      <p:sp>
        <p:nvSpPr>
          <p:cNvPr id="4" name="Slide Number Placeholder 3"/>
          <p:cNvSpPr>
            <a:spLocks noGrp="1"/>
          </p:cNvSpPr>
          <p:nvPr>
            <p:ph type="sldNum" sz="quarter" idx="10"/>
          </p:nvPr>
        </p:nvSpPr>
        <p:spPr/>
        <p:txBody>
          <a:bodyPr/>
          <a:lstStyle/>
          <a:p>
            <a:fld id="{27380B4F-77B2-4B28-BD03-E86A6C8EE7A8}" type="slidenum">
              <a:rPr lang="en-US" smtClean="0"/>
              <a:pPr/>
              <a:t>62</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66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67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74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75</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76</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77</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78</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79</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80</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81</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82</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83</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84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a:t>
            </a:r>
            <a:r>
              <a:rPr lang="en-US" baseline="0" dirty="0" smtClean="0"/>
              <a:t> icebreaker</a:t>
            </a:r>
            <a:endParaRPr lang="en-US" dirty="0"/>
          </a:p>
        </p:txBody>
      </p:sp>
      <p:sp>
        <p:nvSpPr>
          <p:cNvPr id="4" name="Slide Number Placeholder 3"/>
          <p:cNvSpPr>
            <a:spLocks noGrp="1"/>
          </p:cNvSpPr>
          <p:nvPr>
            <p:ph type="sldNum" sz="quarter" idx="10"/>
          </p:nvPr>
        </p:nvSpPr>
        <p:spPr/>
        <p:txBody>
          <a:bodyPr/>
          <a:lstStyle/>
          <a:p>
            <a:fld id="{589A79DB-160D-48F8-8F07-43547054A8A2}"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85</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86</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87</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88</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89</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90</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92</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93</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94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9A79DB-160D-48F8-8F07-43547054A8A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4561A13-1865-4AAB-9839-DAF0CFFBE53A}" type="datetime1">
              <a:rPr lang="en-US" smtClean="0"/>
              <a:pPr/>
              <a:t>5/9/2012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4C45D65-C93D-4AB6-BD5C-B1788ECABCE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89A3B1-0FA6-4C9D-9AFE-A4D52B158066}" type="datetime1">
              <a:rPr lang="en-US" smtClean="0"/>
              <a:pPr/>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45D65-C93D-4AB6-BD5C-B1788ECABC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7531446-4873-4120-8370-2119A50967D1}" type="datetime1">
              <a:rPr lang="en-US" smtClean="0"/>
              <a:pPr/>
              <a:t>5/9/2012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4C45D65-C93D-4AB6-BD5C-B1788ECABCE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2B25620-FF6F-4BAF-956C-75C4A91F79E1}" type="datetime1">
              <a:rPr lang="en-US" smtClean="0"/>
              <a:pPr/>
              <a:t>5/9/2012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4C45D65-C93D-4AB6-BD5C-B1788ECABCE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DB912CB-36C1-4279-A7AA-DC52718731D5}" type="datetime1">
              <a:rPr lang="en-US" smtClean="0"/>
              <a:pPr/>
              <a:t>5/9/2012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4C45D65-C93D-4AB6-BD5C-B1788ECABCE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A29683E-AC60-4EA9-BF23-39D5A4961153}" type="datetime1">
              <a:rPr lang="en-US" smtClean="0"/>
              <a:pPr/>
              <a:t>5/9/2012</a:t>
            </a:fld>
            <a:endParaRPr lang="en-US"/>
          </a:p>
        </p:txBody>
      </p:sp>
      <p:sp>
        <p:nvSpPr>
          <p:cNvPr id="10" name="Slide Number Placeholder 9"/>
          <p:cNvSpPr>
            <a:spLocks noGrp="1"/>
          </p:cNvSpPr>
          <p:nvPr>
            <p:ph type="sldNum" sz="quarter" idx="16"/>
          </p:nvPr>
        </p:nvSpPr>
        <p:spPr/>
        <p:txBody>
          <a:bodyPr rtlCol="0"/>
          <a:lstStyle/>
          <a:p>
            <a:fld id="{64C45D65-C93D-4AB6-BD5C-B1788ECABCE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7B40038-B8B8-4223-88CA-98A0986DBCFE}" type="datetime1">
              <a:rPr lang="en-US" smtClean="0"/>
              <a:pPr/>
              <a:t>5/9/2012</a:t>
            </a:fld>
            <a:endParaRPr lang="en-US"/>
          </a:p>
        </p:txBody>
      </p:sp>
      <p:sp>
        <p:nvSpPr>
          <p:cNvPr id="12" name="Slide Number Placeholder 11"/>
          <p:cNvSpPr>
            <a:spLocks noGrp="1"/>
          </p:cNvSpPr>
          <p:nvPr>
            <p:ph type="sldNum" sz="quarter" idx="16"/>
          </p:nvPr>
        </p:nvSpPr>
        <p:spPr/>
        <p:txBody>
          <a:bodyPr rtlCol="0"/>
          <a:lstStyle/>
          <a:p>
            <a:fld id="{64C45D65-C93D-4AB6-BD5C-B1788ECABCE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25F0A4-EB03-4639-BA4C-8E12BB524021}" type="datetime1">
              <a:rPr lang="en-US" smtClean="0"/>
              <a:pPr/>
              <a:t>5/9/2012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4C45D65-C93D-4AB6-BD5C-B1788ECABC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14765-A336-4BD3-927F-09BBDB973CC1}" type="datetime1">
              <a:rPr lang="en-US" smtClean="0"/>
              <a:pPr/>
              <a:t>5/9/2012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4C45D65-C93D-4AB6-BD5C-B1788ECABC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05D09F9-F8AD-465F-A0E1-9138319700F9}" type="datetime1">
              <a:rPr lang="en-US" smtClean="0"/>
              <a:pPr/>
              <a:t>5/9/2012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4C45D65-C93D-4AB6-BD5C-B1788ECABCE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0922ED1-98AA-4820-A62D-C96A9763AC43}" type="datetime1">
              <a:rPr lang="en-US" smtClean="0"/>
              <a:pPr/>
              <a:t>5/9/2012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4C45D65-C93D-4AB6-BD5C-B1788ECABCE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CE9EFFE-05B2-418F-889F-2D0437662BDD}" type="datetime1">
              <a:rPr lang="en-US" smtClean="0"/>
              <a:pPr/>
              <a:t>5/9/2012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4C45D65-C93D-4AB6-BD5C-B1788ECABC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youtu.be/RUwS1uAdUc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File:Map_of_Michigan_highlighting_Eaton_County.sv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countyhealthrankings.org/" TargetMode="Externa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factfinder2.census.gov/faces/nav/jsf/pages/index.xhtml"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census.gov/acs/www/Downloads/handbooks/ACSRuralAreaHandbook.pdf" TargetMode="External"/><Relationship Id="rId7" Type="http://schemas.openxmlformats.org/officeDocument/2006/relationships/hyperlink" Target="http://www.census.gov/acs/www/Downloads/handbooks/ACSGeneralHandbook.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census.gov/acs/www/Downloads/handbooks/ACSstateLocal.pdf" TargetMode="Externa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mdch.state.mi.us/pha/osr/chi/IndexVer2.as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michigan.gov/"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michigan.gov/mdch/0,1607,7-132-2945_5104_5279_39424_39427-134707--,00.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michigan.gov/mde/0,1607,7-140-28753_38684_29233_44681---,00.ht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michigan.gov/cepi"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www.mischooldata.org/" TargetMode="External"/><Relationship Id="rId4" Type="http://schemas.openxmlformats.org/officeDocument/2006/relationships/hyperlink" Target="http://www.schoolmatters.com/"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emf"/><Relationship Id="rId1" Type="http://schemas.openxmlformats.org/officeDocument/2006/relationships/slideLayout" Target="../slideLayouts/slideLayout6.xml"/><Relationship Id="rId6" Type="http://schemas.openxmlformats.org/officeDocument/2006/relationships/image" Target="../media/image39.emf"/><Relationship Id="rId5" Type="http://schemas.openxmlformats.org/officeDocument/2006/relationships/image" Target="../media/image38.png"/><Relationship Id="rId4" Type="http://schemas.openxmlformats.org/officeDocument/2006/relationships/image" Target="../media/image37.emf"/></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5.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505200"/>
            <a:ext cx="6477000" cy="1828800"/>
          </a:xfrm>
        </p:spPr>
        <p:txBody>
          <a:bodyPr/>
          <a:lstStyle/>
          <a:p>
            <a:r>
              <a:rPr lang="en-US" dirty="0" smtClean="0"/>
              <a:t>The Wonderful World of Data </a:t>
            </a:r>
            <a:endParaRPr lang="en-US" dirty="0"/>
          </a:p>
        </p:txBody>
      </p:sp>
      <p:sp>
        <p:nvSpPr>
          <p:cNvPr id="3" name="Subtitle 2"/>
          <p:cNvSpPr>
            <a:spLocks noGrp="1"/>
          </p:cNvSpPr>
          <p:nvPr>
            <p:ph type="subTitle" idx="1"/>
          </p:nvPr>
        </p:nvSpPr>
        <p:spPr>
          <a:xfrm>
            <a:off x="2438400" y="5715001"/>
            <a:ext cx="6705600" cy="1143000"/>
          </a:xfrm>
        </p:spPr>
        <p:txBody>
          <a:bodyPr>
            <a:normAutofit fontScale="25000" lnSpcReduction="20000"/>
          </a:bodyPr>
          <a:lstStyle/>
          <a:p>
            <a:r>
              <a:rPr lang="en-US" sz="8000" dirty="0" smtClean="0"/>
              <a:t>Anne Klein Barna, MA, Health Analyst</a:t>
            </a:r>
          </a:p>
          <a:p>
            <a:r>
              <a:rPr lang="en-US" sz="8000" dirty="0" smtClean="0"/>
              <a:t>Barry-Eaton District Health Department</a:t>
            </a:r>
          </a:p>
          <a:p>
            <a:r>
              <a:rPr lang="en-US" sz="8000" dirty="0" smtClean="0"/>
              <a:t>abarna@bedhd.org</a:t>
            </a:r>
          </a:p>
          <a:p>
            <a:endParaRPr lang="en-US" dirty="0"/>
          </a:p>
        </p:txBody>
      </p:sp>
      <p:pic>
        <p:nvPicPr>
          <p:cNvPr id="4" name="Picture 3" descr="C:\Documents and Settings\abarna\Local Settings\Temporary Internet Files\Content.IE5\F27MDRAV\MC900044956[1].wmf"/>
          <p:cNvPicPr/>
          <p:nvPr/>
        </p:nvPicPr>
        <p:blipFill>
          <a:blip r:embed="rId3" cstate="print">
            <a:grayscl/>
          </a:blip>
          <a:srcRect/>
          <a:stretch>
            <a:fillRect/>
          </a:stretch>
        </p:blipFill>
        <p:spPr bwMode="auto">
          <a:xfrm>
            <a:off x="2667000" y="609600"/>
            <a:ext cx="3711575" cy="308458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64C45D65-C93D-4AB6-BD5C-B1788ECABCE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Best Stats You’ve Ever Seen</a:t>
            </a:r>
            <a:endParaRPr lang="en-US" dirty="0"/>
          </a:p>
        </p:txBody>
      </p:sp>
      <p:pic>
        <p:nvPicPr>
          <p:cNvPr id="131073" name="Picture 1"/>
          <p:cNvPicPr>
            <a:picLocks noGrp="1" noChangeAspect="1" noChangeArrowheads="1"/>
          </p:cNvPicPr>
          <p:nvPr>
            <p:ph sz="quarter" idx="1"/>
          </p:nvPr>
        </p:nvPicPr>
        <p:blipFill>
          <a:blip r:embed="rId3" cstate="print"/>
          <a:srcRect/>
          <a:stretch>
            <a:fillRect/>
          </a:stretch>
        </p:blipFill>
        <p:spPr bwMode="auto">
          <a:xfrm>
            <a:off x="304800" y="2514600"/>
            <a:ext cx="8610600" cy="6457950"/>
          </a:xfrm>
          <a:prstGeom prst="rect">
            <a:avLst/>
          </a:prstGeom>
          <a:noFill/>
          <a:ln w="9525">
            <a:noFill/>
            <a:miter lim="800000"/>
            <a:headEnd/>
            <a:tailEnd/>
          </a:ln>
        </p:spPr>
      </p:pic>
      <p:sp>
        <p:nvSpPr>
          <p:cNvPr id="4" name="Rectangle 3"/>
          <p:cNvSpPr/>
          <p:nvPr/>
        </p:nvSpPr>
        <p:spPr>
          <a:xfrm>
            <a:off x="2743200" y="1828800"/>
            <a:ext cx="3013517" cy="646331"/>
          </a:xfrm>
          <a:prstGeom prst="rect">
            <a:avLst/>
          </a:prstGeom>
        </p:spPr>
        <p:txBody>
          <a:bodyPr wrap="none">
            <a:spAutoFit/>
          </a:bodyPr>
          <a:lstStyle/>
          <a:p>
            <a:r>
              <a:rPr lang="en-US" dirty="0" smtClean="0">
                <a:hlinkClick r:id="rId4"/>
              </a:rPr>
              <a:t>http://youtu.be/RUwS1uAdUcI</a:t>
            </a:r>
            <a:endParaRPr lang="en-US" dirty="0" smtClean="0"/>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Circle Chart Hall of Fame</a:t>
            </a:r>
            <a:endParaRPr lang="en-US" dirty="0"/>
          </a:p>
        </p:txBody>
      </p:sp>
      <p:sp>
        <p:nvSpPr>
          <p:cNvPr id="3" name="Content Placeholder 2"/>
          <p:cNvSpPr>
            <a:spLocks noGrp="1"/>
          </p:cNvSpPr>
          <p:nvPr>
            <p:ph sz="quarter" idx="1"/>
          </p:nvPr>
        </p:nvSpPr>
        <p:spPr>
          <a:xfrm>
            <a:off x="457200" y="1447800"/>
            <a:ext cx="8229600" cy="4678363"/>
          </a:xfrm>
        </p:spPr>
        <p:txBody>
          <a:bodyPr/>
          <a:lstStyle/>
          <a:p>
            <a:pPr>
              <a:buNone/>
            </a:pPr>
            <a:r>
              <a:rPr lang="en-US" dirty="0" smtClean="0"/>
              <a:t>When I began to see more and more process charts in public health, substance abuse prevention, they all started to look strangely familiar…</a:t>
            </a:r>
            <a:endParaRPr lang="en-US" dirty="0"/>
          </a:p>
        </p:txBody>
      </p:sp>
      <p:pic>
        <p:nvPicPr>
          <p:cNvPr id="185346" name="Picture 2" descr="http://www.ibspro.net/wp-content/uploads/2009/06/hypnotize.jpg"/>
          <p:cNvPicPr>
            <a:picLocks noChangeAspect="1" noChangeArrowheads="1"/>
          </p:cNvPicPr>
          <p:nvPr/>
        </p:nvPicPr>
        <p:blipFill>
          <a:blip r:embed="rId3" cstate="print"/>
          <a:srcRect/>
          <a:stretch>
            <a:fillRect/>
          </a:stretch>
        </p:blipFill>
        <p:spPr bwMode="auto">
          <a:xfrm>
            <a:off x="2514600" y="3200400"/>
            <a:ext cx="4265049" cy="3254561"/>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Strategic Prevention Framework</a:t>
            </a:r>
            <a:endParaRPr lang="en-US" dirty="0"/>
          </a:p>
        </p:txBody>
      </p:sp>
      <p:pic>
        <p:nvPicPr>
          <p:cNvPr id="70658" name="Picture 2" descr="http://www.michigan.gov/images/mdch/sustain_cc_192752_7.jpg"/>
          <p:cNvPicPr>
            <a:picLocks noChangeAspect="1" noChangeArrowheads="1"/>
          </p:cNvPicPr>
          <p:nvPr/>
        </p:nvPicPr>
        <p:blipFill>
          <a:blip r:embed="rId3" cstate="print"/>
          <a:srcRect/>
          <a:stretch>
            <a:fillRect/>
          </a:stretch>
        </p:blipFill>
        <p:spPr bwMode="auto">
          <a:xfrm>
            <a:off x="1676400" y="1371600"/>
            <a:ext cx="5410200" cy="5269067"/>
          </a:xfrm>
          <a:prstGeom prst="rect">
            <a:avLst/>
          </a:prstGeom>
          <a:noFill/>
        </p:spPr>
      </p:pic>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Ten Essential Public Health Services</a:t>
            </a:r>
            <a:endParaRPr lang="en-US" dirty="0"/>
          </a:p>
        </p:txBody>
      </p:sp>
      <p:pic>
        <p:nvPicPr>
          <p:cNvPr id="2050" name="Picture 2" descr="Ten Essential Public Health Services"/>
          <p:cNvPicPr>
            <a:picLocks noChangeAspect="1" noChangeArrowheads="1"/>
          </p:cNvPicPr>
          <p:nvPr/>
        </p:nvPicPr>
        <p:blipFill>
          <a:blip r:embed="rId3" cstate="print"/>
          <a:srcRect/>
          <a:stretch>
            <a:fillRect/>
          </a:stretch>
        </p:blipFill>
        <p:spPr bwMode="auto">
          <a:xfrm>
            <a:off x="1828800" y="1524000"/>
            <a:ext cx="4876800" cy="4958081"/>
          </a:xfrm>
          <a:prstGeom prst="rect">
            <a:avLst/>
          </a:prstGeom>
          <a:noFill/>
        </p:spPr>
      </p:pic>
      <p:sp>
        <p:nvSpPr>
          <p:cNvPr id="5" name="TextBox 4"/>
          <p:cNvSpPr txBox="1"/>
          <p:nvPr/>
        </p:nvSpPr>
        <p:spPr>
          <a:xfrm>
            <a:off x="6477000" y="5934670"/>
            <a:ext cx="2667000" cy="923330"/>
          </a:xfrm>
          <a:prstGeom prst="rect">
            <a:avLst/>
          </a:prstGeom>
          <a:noFill/>
        </p:spPr>
        <p:txBody>
          <a:bodyPr wrap="square" rtlCol="0">
            <a:spAutoFit/>
          </a:bodyPr>
          <a:lstStyle/>
          <a:p>
            <a:r>
              <a:rPr lang="en-US" dirty="0" smtClean="0"/>
              <a:t>http://www.ecu.edu/cs-dhs/dph/images/publichealthwheel_1.jpg</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64C45D65-C93D-4AB6-BD5C-B1788ECABCE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p:cNvPicPr>
            <a:picLocks noChangeAspect="1" noChangeArrowheads="1"/>
          </p:cNvPicPr>
          <p:nvPr/>
        </p:nvPicPr>
        <p:blipFill>
          <a:blip r:embed="rId3" cstate="print"/>
          <a:srcRect/>
          <a:stretch>
            <a:fillRect/>
          </a:stretch>
        </p:blipFill>
        <p:spPr bwMode="auto">
          <a:xfrm>
            <a:off x="1066800" y="0"/>
            <a:ext cx="6799881"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normAutofit fontScale="85000" lnSpcReduction="20000"/>
          </a:bodyPr>
          <a:lstStyle/>
          <a:p>
            <a:fld id="{64C45D65-C93D-4AB6-BD5C-B1788ECABCE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Method</a:t>
            </a:r>
            <a:endParaRPr lang="en-US" dirty="0"/>
          </a:p>
        </p:txBody>
      </p:sp>
      <p:pic>
        <p:nvPicPr>
          <p:cNvPr id="74754" name="Picture 2" descr="http://www.humansfuture.org/images/scientific_method.jpg"/>
          <p:cNvPicPr>
            <a:picLocks noChangeAspect="1" noChangeArrowheads="1"/>
          </p:cNvPicPr>
          <p:nvPr/>
        </p:nvPicPr>
        <p:blipFill>
          <a:blip r:embed="rId3" cstate="print"/>
          <a:srcRect/>
          <a:stretch>
            <a:fillRect/>
          </a:stretch>
        </p:blipFill>
        <p:spPr bwMode="auto">
          <a:xfrm>
            <a:off x="1981200" y="1447800"/>
            <a:ext cx="4953000" cy="4751863"/>
          </a:xfrm>
          <a:prstGeom prst="rect">
            <a:avLst/>
          </a:prstGeom>
          <a:noFill/>
        </p:spPr>
      </p:pic>
      <p:sp>
        <p:nvSpPr>
          <p:cNvPr id="5" name="Rectangle 4"/>
          <p:cNvSpPr/>
          <p:nvPr/>
        </p:nvSpPr>
        <p:spPr>
          <a:xfrm>
            <a:off x="0" y="6488668"/>
            <a:ext cx="7391400" cy="369332"/>
          </a:xfrm>
          <a:prstGeom prst="rect">
            <a:avLst/>
          </a:prstGeom>
        </p:spPr>
        <p:txBody>
          <a:bodyPr wrap="square">
            <a:spAutoFit/>
          </a:bodyPr>
          <a:lstStyle/>
          <a:p>
            <a:r>
              <a:rPr lang="en-US" dirty="0" smtClean="0"/>
              <a:t>http://www.humansfuture.org/methodology_scientific_method.php.htm</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64C45D65-C93D-4AB6-BD5C-B1788ECABCE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a:p>
        </p:txBody>
      </p:sp>
      <p:sp>
        <p:nvSpPr>
          <p:cNvPr id="2" name="Title 1"/>
          <p:cNvSpPr>
            <a:spLocks noGrp="1"/>
          </p:cNvSpPr>
          <p:nvPr>
            <p:ph type="title"/>
          </p:nvPr>
        </p:nvSpPr>
        <p:spPr/>
        <p:txBody>
          <a:bodyPr>
            <a:normAutofit/>
          </a:bodyPr>
          <a:lstStyle/>
          <a:p>
            <a:r>
              <a:rPr lang="en-US" sz="3600" dirty="0" smtClean="0"/>
              <a:t>Selecting data to describe your problem</a:t>
            </a:r>
            <a:endParaRPr lang="en-US" sz="3600" dirty="0"/>
          </a:p>
        </p:txBody>
      </p:sp>
      <p:sp>
        <p:nvSpPr>
          <p:cNvPr id="5" name="Slide Number Placeholder 4"/>
          <p:cNvSpPr>
            <a:spLocks noGrp="1"/>
          </p:cNvSpPr>
          <p:nvPr>
            <p:ph type="sldNum" sz="quarter" idx="11"/>
          </p:nvPr>
        </p:nvSpPr>
        <p:spPr/>
        <p:txBody>
          <a:bodyPr/>
          <a:lstStyle/>
          <a:p>
            <a:fld id="{64C45D65-C93D-4AB6-BD5C-B1788ECABCE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153400" cy="3200400"/>
          </a:xfrm>
        </p:spPr>
        <p:txBody>
          <a:bodyPr>
            <a:normAutofit/>
          </a:bodyPr>
          <a:lstStyle/>
          <a:p>
            <a:pPr algn="ctr"/>
            <a:r>
              <a:rPr lang="en-US" dirty="0" smtClean="0"/>
              <a:t>How do we usually measure </a:t>
            </a:r>
            <a:br>
              <a:rPr lang="en-US" dirty="0" smtClean="0"/>
            </a:br>
            <a:r>
              <a:rPr lang="en-US" dirty="0" smtClean="0"/>
              <a:t>social or health problems?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64C45D65-C93D-4AB6-BD5C-B1788ECABCE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Units</a:t>
            </a:r>
            <a:endParaRPr lang="en-US" dirty="0"/>
          </a:p>
        </p:txBody>
      </p:sp>
      <p:sp>
        <p:nvSpPr>
          <p:cNvPr id="3" name="Content Placeholder 2"/>
          <p:cNvSpPr>
            <a:spLocks noGrp="1"/>
          </p:cNvSpPr>
          <p:nvPr>
            <p:ph sz="quarter" idx="1"/>
          </p:nvPr>
        </p:nvSpPr>
        <p:spPr>
          <a:xfrm>
            <a:off x="612648" y="1600200"/>
            <a:ext cx="8153400" cy="5029200"/>
          </a:xfrm>
        </p:spPr>
        <p:txBody>
          <a:bodyPr>
            <a:normAutofit fontScale="85000" lnSpcReduction="20000"/>
          </a:bodyPr>
          <a:lstStyle/>
          <a:p>
            <a:r>
              <a:rPr lang="en-US" dirty="0" smtClean="0"/>
              <a:t>Country</a:t>
            </a:r>
          </a:p>
          <a:p>
            <a:endParaRPr lang="en-US" sz="1400" dirty="0" smtClean="0"/>
          </a:p>
          <a:p>
            <a:pPr lvl="1"/>
            <a:r>
              <a:rPr lang="en-US" dirty="0" smtClean="0"/>
              <a:t>State</a:t>
            </a:r>
          </a:p>
          <a:p>
            <a:pPr lvl="1">
              <a:buNone/>
            </a:pPr>
            <a:endParaRPr lang="en-US" sz="1600" dirty="0" smtClean="0"/>
          </a:p>
          <a:p>
            <a:pPr lvl="2"/>
            <a:r>
              <a:rPr lang="en-US" dirty="0" smtClean="0"/>
              <a:t>Region (District Health Department, Court, Substance Abuse Coordinating Agency, etc.)</a:t>
            </a:r>
          </a:p>
          <a:p>
            <a:pPr lvl="2">
              <a:buNone/>
            </a:pPr>
            <a:endParaRPr lang="en-US" sz="1600" dirty="0" smtClean="0"/>
          </a:p>
          <a:p>
            <a:pPr lvl="3"/>
            <a:r>
              <a:rPr lang="en-US" dirty="0" smtClean="0"/>
              <a:t>County</a:t>
            </a:r>
          </a:p>
          <a:p>
            <a:pPr lvl="4"/>
            <a:r>
              <a:rPr lang="en-US" dirty="0" smtClean="0"/>
              <a:t>School District</a:t>
            </a:r>
          </a:p>
          <a:p>
            <a:pPr lvl="4"/>
            <a:endParaRPr lang="en-US" dirty="0" smtClean="0"/>
          </a:p>
          <a:p>
            <a:pPr lvl="4"/>
            <a:r>
              <a:rPr lang="en-US" dirty="0" smtClean="0"/>
              <a:t>Municipality (cities, villages, townships)</a:t>
            </a:r>
          </a:p>
          <a:p>
            <a:pPr lvl="4"/>
            <a:endParaRPr lang="en-US" dirty="0" smtClean="0"/>
          </a:p>
          <a:p>
            <a:pPr lvl="5"/>
            <a:r>
              <a:rPr lang="en-US" dirty="0" smtClean="0"/>
              <a:t>Census tracts</a:t>
            </a:r>
          </a:p>
          <a:p>
            <a:pPr lvl="5"/>
            <a:endParaRPr lang="en-US" dirty="0" smtClean="0"/>
          </a:p>
          <a:p>
            <a:pPr lvl="6"/>
            <a:r>
              <a:rPr lang="en-US" dirty="0" smtClean="0"/>
              <a:t>Block groups</a:t>
            </a:r>
          </a:p>
          <a:p>
            <a:pPr lvl="6"/>
            <a:endParaRPr lang="en-US" dirty="0" smtClean="0"/>
          </a:p>
          <a:p>
            <a:pPr lvl="7"/>
            <a:r>
              <a:rPr lang="en-US" dirty="0" smtClean="0"/>
              <a:t>Households</a:t>
            </a:r>
          </a:p>
          <a:p>
            <a:pPr lvl="7"/>
            <a:endParaRPr lang="en-US" dirty="0" smtClean="0"/>
          </a:p>
          <a:p>
            <a:pPr lvl="8"/>
            <a:r>
              <a:rPr lang="en-US" dirty="0" smtClean="0"/>
              <a:t>Individuals</a:t>
            </a:r>
          </a:p>
        </p:txBody>
      </p:sp>
      <p:pic>
        <p:nvPicPr>
          <p:cNvPr id="100353" name="Picture 1" descr="C:\Documents and Settings\abarna\Local Settings\Temporary Internet Files\Content.IE5\ZZA3X26A\MC900349411[1].wmf"/>
          <p:cNvPicPr>
            <a:picLocks noChangeAspect="1" noChangeArrowheads="1"/>
          </p:cNvPicPr>
          <p:nvPr/>
        </p:nvPicPr>
        <p:blipFill>
          <a:blip r:embed="rId3" cstate="print"/>
          <a:srcRect/>
          <a:stretch>
            <a:fillRect/>
          </a:stretch>
        </p:blipFill>
        <p:spPr bwMode="auto">
          <a:xfrm>
            <a:off x="2514600" y="1143000"/>
            <a:ext cx="1815998" cy="1410005"/>
          </a:xfrm>
          <a:prstGeom prst="rect">
            <a:avLst/>
          </a:prstGeom>
          <a:noFill/>
        </p:spPr>
      </p:pic>
      <p:pic>
        <p:nvPicPr>
          <p:cNvPr id="100354" name="Picture 2" descr="C:\Documents and Settings\abarna\Local Settings\Temporary Internet Files\Content.IE5\W5X6FQYY\MC900232062[1].wmf"/>
          <p:cNvPicPr>
            <a:picLocks noChangeAspect="1" noChangeArrowheads="1"/>
          </p:cNvPicPr>
          <p:nvPr/>
        </p:nvPicPr>
        <p:blipFill>
          <a:blip r:embed="rId4" cstate="print"/>
          <a:srcRect/>
          <a:stretch>
            <a:fillRect/>
          </a:stretch>
        </p:blipFill>
        <p:spPr bwMode="auto">
          <a:xfrm>
            <a:off x="4800600" y="5621716"/>
            <a:ext cx="923453" cy="1236284"/>
          </a:xfrm>
          <a:prstGeom prst="rect">
            <a:avLst/>
          </a:prstGeom>
          <a:noFill/>
        </p:spPr>
      </p:pic>
      <p:sp>
        <p:nvSpPr>
          <p:cNvPr id="6" name="Slide Number Placeholder 5"/>
          <p:cNvSpPr>
            <a:spLocks noGrp="1"/>
          </p:cNvSpPr>
          <p:nvPr>
            <p:ph type="sldNum" sz="quarter" idx="12"/>
          </p:nvPr>
        </p:nvSpPr>
        <p:spPr/>
        <p:txBody>
          <a:bodyPr>
            <a:normAutofit fontScale="85000" lnSpcReduction="20000"/>
          </a:bodyPr>
          <a:lstStyle/>
          <a:p>
            <a:fld id="{64C45D65-C93D-4AB6-BD5C-B1788ECABCE7}"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20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20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20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2000"/>
                                        <p:tgtEl>
                                          <p:spTgt spid="3">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fade">
                                      <p:cBhvr>
                                        <p:cTn id="39" dur="2000"/>
                                        <p:tgtEl>
                                          <p:spTgt spid="3">
                                            <p:txEl>
                                              <p:pRg st="13" end="1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5" end="15"/>
                                            </p:txEl>
                                          </p:spTgt>
                                        </p:tgtEl>
                                        <p:attrNameLst>
                                          <p:attrName>style.visibility</p:attrName>
                                        </p:attrNameLst>
                                      </p:cBhvr>
                                      <p:to>
                                        <p:strVal val="visible"/>
                                      </p:to>
                                    </p:set>
                                    <p:animEffect transition="in" filter="fade">
                                      <p:cBhvr>
                                        <p:cTn id="44" dur="2000"/>
                                        <p:tgtEl>
                                          <p:spTgt spid="3">
                                            <p:txEl>
                                              <p:pRg st="15" end="1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7" end="17"/>
                                            </p:txEl>
                                          </p:spTgt>
                                        </p:tgtEl>
                                        <p:attrNameLst>
                                          <p:attrName>style.visibility</p:attrName>
                                        </p:attrNameLst>
                                      </p:cBhvr>
                                      <p:to>
                                        <p:strVal val="visible"/>
                                      </p:to>
                                    </p:set>
                                    <p:animEffect transition="in" filter="fade">
                                      <p:cBhvr>
                                        <p:cTn id="49" dur="2000"/>
                                        <p:tgtEl>
                                          <p:spTgt spid="3">
                                            <p:txEl>
                                              <p:pRg st="17" end="17"/>
                                            </p:txEl>
                                          </p:spTgt>
                                        </p:tgtEl>
                                      </p:cBhvr>
                                    </p:animEffect>
                                  </p:childTnLst>
                                </p:cTn>
                              </p:par>
                              <p:par>
                                <p:cTn id="50" presetID="1" presetClass="entr" presetSubtype="0" fill="hold" nodeType="withEffect">
                                  <p:stCondLst>
                                    <p:cond delay="0"/>
                                  </p:stCondLst>
                                  <p:childTnLst>
                                    <p:set>
                                      <p:cBhvr>
                                        <p:cTn id="51" dur="1" fill="hold">
                                          <p:stCondLst>
                                            <p:cond delay="0"/>
                                          </p:stCondLst>
                                        </p:cTn>
                                        <p:tgtEl>
                                          <p:spTgt spid="100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 and Reliability</a:t>
            </a:r>
            <a:endParaRPr lang="en-US" dirty="0"/>
          </a:p>
        </p:txBody>
      </p:sp>
      <p:sp>
        <p:nvSpPr>
          <p:cNvPr id="3" name="Content Placeholder 2"/>
          <p:cNvSpPr>
            <a:spLocks noGrp="1"/>
          </p:cNvSpPr>
          <p:nvPr>
            <p:ph sz="quarter" idx="1"/>
          </p:nvPr>
        </p:nvSpPr>
        <p:spPr/>
        <p:txBody>
          <a:bodyPr/>
          <a:lstStyle/>
          <a:p>
            <a:r>
              <a:rPr lang="en-US" dirty="0" smtClean="0"/>
              <a:t>Reliability: same result, again and again</a:t>
            </a:r>
          </a:p>
          <a:p>
            <a:r>
              <a:rPr lang="en-US" dirty="0" smtClean="0"/>
              <a:t>Validity: measures what it claims to measure</a:t>
            </a:r>
          </a:p>
          <a:p>
            <a:endParaRPr lang="en-US" dirty="0" smtClean="0"/>
          </a:p>
          <a:p>
            <a:endParaRPr lang="en-US" dirty="0"/>
          </a:p>
        </p:txBody>
      </p:sp>
      <p:pic>
        <p:nvPicPr>
          <p:cNvPr id="1032" name="Picture 8" descr="C:\Documents and Settings\abarna\Local Settings\Temporary Internet Files\Content.IE5\PL0JW6MB\MP900430456[1].jpg"/>
          <p:cNvPicPr>
            <a:picLocks noChangeAspect="1" noChangeArrowheads="1"/>
          </p:cNvPicPr>
          <p:nvPr/>
        </p:nvPicPr>
        <p:blipFill>
          <a:blip r:embed="rId3" cstate="print"/>
          <a:srcRect/>
          <a:stretch>
            <a:fillRect/>
          </a:stretch>
        </p:blipFill>
        <p:spPr bwMode="auto">
          <a:xfrm>
            <a:off x="2590800" y="2895600"/>
            <a:ext cx="3505200" cy="35052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a:xfrm>
            <a:off x="457200" y="1600200"/>
            <a:ext cx="8229600" cy="5029200"/>
          </a:xfrm>
        </p:spPr>
        <p:txBody>
          <a:bodyPr>
            <a:normAutofit/>
          </a:bodyPr>
          <a:lstStyle/>
          <a:p>
            <a:r>
              <a:rPr lang="en-US" dirty="0" smtClean="0"/>
              <a:t>9:00 am Introductions / Participants</a:t>
            </a:r>
          </a:p>
          <a:p>
            <a:r>
              <a:rPr lang="en-US" dirty="0" smtClean="0"/>
              <a:t>11:30 am Lunch</a:t>
            </a:r>
          </a:p>
          <a:p>
            <a:r>
              <a:rPr lang="en-US" dirty="0" smtClean="0"/>
              <a:t>3:30 pm Reflecting and Debriefing</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of Analysis</a:t>
            </a:r>
            <a:endParaRPr lang="en-US" dirty="0"/>
          </a:p>
        </p:txBody>
      </p:sp>
      <p:pic>
        <p:nvPicPr>
          <p:cNvPr id="75778" name="Picture 2" descr="C:\Documents and Settings\abarna\Local Settings\Temporary Internet Files\Content.IE5\QSS5O0W9\MC900325242[1].wmf"/>
          <p:cNvPicPr>
            <a:picLocks noChangeAspect="1" noChangeArrowheads="1"/>
          </p:cNvPicPr>
          <p:nvPr/>
        </p:nvPicPr>
        <p:blipFill>
          <a:blip r:embed="rId3" cstate="print"/>
          <a:srcRect/>
          <a:stretch>
            <a:fillRect/>
          </a:stretch>
        </p:blipFill>
        <p:spPr bwMode="auto">
          <a:xfrm>
            <a:off x="2667000" y="1676400"/>
            <a:ext cx="1091710" cy="1344168"/>
          </a:xfrm>
          <a:prstGeom prst="rect">
            <a:avLst/>
          </a:prstGeom>
          <a:noFill/>
        </p:spPr>
      </p:pic>
      <p:pic>
        <p:nvPicPr>
          <p:cNvPr id="75779" name="Picture 3" descr="C:\Documents and Settings\abarna\Local Settings\Temporary Internet Files\Content.IE5\QSS5O0W9\MC900325242[1].wmf"/>
          <p:cNvPicPr>
            <a:picLocks noChangeAspect="1" noChangeArrowheads="1"/>
          </p:cNvPicPr>
          <p:nvPr/>
        </p:nvPicPr>
        <p:blipFill>
          <a:blip r:embed="rId3" cstate="print"/>
          <a:srcRect/>
          <a:stretch>
            <a:fillRect/>
          </a:stretch>
        </p:blipFill>
        <p:spPr bwMode="auto">
          <a:xfrm>
            <a:off x="1295400" y="1676400"/>
            <a:ext cx="1153598" cy="1420368"/>
          </a:xfrm>
          <a:prstGeom prst="rect">
            <a:avLst/>
          </a:prstGeom>
          <a:noFill/>
        </p:spPr>
      </p:pic>
      <p:pic>
        <p:nvPicPr>
          <p:cNvPr id="9" name="Picture 5" descr="C:\Documents and Settings\abarna\Local Settings\Temporary Internet Files\Content.IE5\W5X6FQYY\MC900014777[1].wmf"/>
          <p:cNvPicPr>
            <a:picLocks noChangeAspect="1" noChangeArrowheads="1"/>
          </p:cNvPicPr>
          <p:nvPr/>
        </p:nvPicPr>
        <p:blipFill>
          <a:blip r:embed="rId4" cstate="print"/>
          <a:srcRect/>
          <a:stretch>
            <a:fillRect/>
          </a:stretch>
        </p:blipFill>
        <p:spPr bwMode="auto">
          <a:xfrm>
            <a:off x="4343400" y="3429000"/>
            <a:ext cx="865886" cy="1484376"/>
          </a:xfrm>
          <a:prstGeom prst="rect">
            <a:avLst/>
          </a:prstGeom>
          <a:noFill/>
        </p:spPr>
      </p:pic>
      <p:pic>
        <p:nvPicPr>
          <p:cNvPr id="11" name="Picture 5" descr="C:\Documents and Settings\abarna\Local Settings\Temporary Internet Files\Content.IE5\W5X6FQYY\MC900014777[1].wmf"/>
          <p:cNvPicPr>
            <a:picLocks noChangeAspect="1" noChangeArrowheads="1"/>
          </p:cNvPicPr>
          <p:nvPr/>
        </p:nvPicPr>
        <p:blipFill>
          <a:blip r:embed="rId4" cstate="print"/>
          <a:srcRect/>
          <a:stretch>
            <a:fillRect/>
          </a:stretch>
        </p:blipFill>
        <p:spPr bwMode="auto">
          <a:xfrm>
            <a:off x="1371600" y="3505200"/>
            <a:ext cx="865886" cy="1484376"/>
          </a:xfrm>
          <a:prstGeom prst="rect">
            <a:avLst/>
          </a:prstGeom>
          <a:noFill/>
        </p:spPr>
      </p:pic>
      <p:pic>
        <p:nvPicPr>
          <p:cNvPr id="12" name="Picture 5" descr="C:\Documents and Settings\abarna\Local Settings\Temporary Internet Files\Content.IE5\W5X6FQYY\MC900014777[1].wmf"/>
          <p:cNvPicPr>
            <a:picLocks noChangeAspect="1" noChangeArrowheads="1"/>
          </p:cNvPicPr>
          <p:nvPr/>
        </p:nvPicPr>
        <p:blipFill>
          <a:blip r:embed="rId4" cstate="print"/>
          <a:srcRect/>
          <a:stretch>
            <a:fillRect/>
          </a:stretch>
        </p:blipFill>
        <p:spPr bwMode="auto">
          <a:xfrm>
            <a:off x="2895600" y="3505200"/>
            <a:ext cx="865886" cy="1484376"/>
          </a:xfrm>
          <a:prstGeom prst="rect">
            <a:avLst/>
          </a:prstGeom>
          <a:noFill/>
        </p:spPr>
      </p:pic>
      <p:sp>
        <p:nvSpPr>
          <p:cNvPr id="13" name="Oval 12"/>
          <p:cNvSpPr/>
          <p:nvPr/>
        </p:nvSpPr>
        <p:spPr>
          <a:xfrm>
            <a:off x="4114800" y="3352800"/>
            <a:ext cx="13716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1" name="Picture 1" descr="C:\Documents and Settings\abarna\Local Settings\Temporary Internet Files\Content.IE5\7JHJY2V0\MC900048172[1].wmf"/>
          <p:cNvPicPr>
            <a:picLocks noChangeAspect="1" noChangeArrowheads="1"/>
          </p:cNvPicPr>
          <p:nvPr/>
        </p:nvPicPr>
        <p:blipFill>
          <a:blip r:embed="rId5" cstate="print"/>
          <a:srcRect/>
          <a:stretch>
            <a:fillRect/>
          </a:stretch>
        </p:blipFill>
        <p:spPr bwMode="auto">
          <a:xfrm>
            <a:off x="1295400" y="5181600"/>
            <a:ext cx="990600" cy="1194507"/>
          </a:xfrm>
          <a:prstGeom prst="rect">
            <a:avLst/>
          </a:prstGeom>
          <a:noFill/>
        </p:spPr>
      </p:pic>
      <p:pic>
        <p:nvPicPr>
          <p:cNvPr id="14" name="Picture 1" descr="C:\Documents and Settings\abarna\Local Settings\Temporary Internet Files\Content.IE5\7JHJY2V0\MC900048172[1].wmf"/>
          <p:cNvPicPr>
            <a:picLocks noChangeAspect="1" noChangeArrowheads="1"/>
          </p:cNvPicPr>
          <p:nvPr/>
        </p:nvPicPr>
        <p:blipFill>
          <a:blip r:embed="rId5" cstate="print"/>
          <a:srcRect/>
          <a:stretch>
            <a:fillRect/>
          </a:stretch>
        </p:blipFill>
        <p:spPr bwMode="auto">
          <a:xfrm>
            <a:off x="4191000" y="5257800"/>
            <a:ext cx="990600" cy="1194507"/>
          </a:xfrm>
          <a:prstGeom prst="rect">
            <a:avLst/>
          </a:prstGeom>
          <a:noFill/>
        </p:spPr>
      </p:pic>
      <p:pic>
        <p:nvPicPr>
          <p:cNvPr id="15" name="Picture 1" descr="C:\Documents and Settings\abarna\Local Settings\Temporary Internet Files\Content.IE5\7JHJY2V0\MC900048172[1].wmf"/>
          <p:cNvPicPr>
            <a:picLocks noChangeAspect="1" noChangeArrowheads="1"/>
          </p:cNvPicPr>
          <p:nvPr/>
        </p:nvPicPr>
        <p:blipFill>
          <a:blip r:embed="rId5" cstate="print"/>
          <a:srcRect/>
          <a:stretch>
            <a:fillRect/>
          </a:stretch>
        </p:blipFill>
        <p:spPr bwMode="auto">
          <a:xfrm>
            <a:off x="2819400" y="5257800"/>
            <a:ext cx="990600" cy="1194507"/>
          </a:xfrm>
          <a:prstGeom prst="rect">
            <a:avLst/>
          </a:prstGeom>
          <a:noFill/>
        </p:spPr>
      </p:pic>
      <p:sp>
        <p:nvSpPr>
          <p:cNvPr id="16" name="Oval 15"/>
          <p:cNvSpPr/>
          <p:nvPr/>
        </p:nvSpPr>
        <p:spPr>
          <a:xfrm>
            <a:off x="4038600" y="5029200"/>
            <a:ext cx="13716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C:\Documents and Settings\abarna\Local Settings\Temporary Internet Files\Content.IE5\QSS5O0W9\MC900325242[1].wmf"/>
          <p:cNvPicPr>
            <a:picLocks noChangeAspect="1" noChangeArrowheads="1"/>
          </p:cNvPicPr>
          <p:nvPr/>
        </p:nvPicPr>
        <p:blipFill>
          <a:blip r:embed="rId3" cstate="print"/>
          <a:srcRect/>
          <a:stretch>
            <a:fillRect/>
          </a:stretch>
        </p:blipFill>
        <p:spPr bwMode="auto">
          <a:xfrm>
            <a:off x="4267200" y="1676400"/>
            <a:ext cx="1091710" cy="1344168"/>
          </a:xfrm>
          <a:prstGeom prst="rect">
            <a:avLst/>
          </a:prstGeom>
          <a:noFill/>
        </p:spPr>
      </p:pic>
      <p:sp>
        <p:nvSpPr>
          <p:cNvPr id="18" name="Oval 17"/>
          <p:cNvSpPr/>
          <p:nvPr/>
        </p:nvSpPr>
        <p:spPr>
          <a:xfrm>
            <a:off x="4114800" y="1447800"/>
            <a:ext cx="13716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15000" y="1981200"/>
            <a:ext cx="3429000" cy="1569660"/>
          </a:xfrm>
          <a:prstGeom prst="rect">
            <a:avLst/>
          </a:prstGeom>
          <a:noFill/>
        </p:spPr>
        <p:txBody>
          <a:bodyPr wrap="square" rtlCol="0">
            <a:spAutoFit/>
          </a:bodyPr>
          <a:lstStyle/>
          <a:p>
            <a:r>
              <a:rPr lang="en-US" sz="3200" dirty="0" smtClean="0"/>
              <a:t>33% of schools have a healthy lunch policy</a:t>
            </a:r>
            <a:endParaRPr lang="en-US" sz="3200" dirty="0"/>
          </a:p>
        </p:txBody>
      </p:sp>
      <p:sp>
        <p:nvSpPr>
          <p:cNvPr id="20" name="TextBox 19"/>
          <p:cNvSpPr txBox="1"/>
          <p:nvPr/>
        </p:nvSpPr>
        <p:spPr>
          <a:xfrm>
            <a:off x="5715000" y="3962400"/>
            <a:ext cx="3429000" cy="1077218"/>
          </a:xfrm>
          <a:prstGeom prst="rect">
            <a:avLst/>
          </a:prstGeom>
          <a:noFill/>
        </p:spPr>
        <p:txBody>
          <a:bodyPr wrap="square" rtlCol="0">
            <a:spAutoFit/>
          </a:bodyPr>
          <a:lstStyle/>
          <a:p>
            <a:r>
              <a:rPr lang="en-US" sz="3200" dirty="0" smtClean="0"/>
              <a:t>33% of families are homeless</a:t>
            </a:r>
            <a:endParaRPr lang="en-US" sz="3200" dirty="0"/>
          </a:p>
        </p:txBody>
      </p:sp>
      <p:sp>
        <p:nvSpPr>
          <p:cNvPr id="21" name="TextBox 20"/>
          <p:cNvSpPr txBox="1"/>
          <p:nvPr/>
        </p:nvSpPr>
        <p:spPr>
          <a:xfrm>
            <a:off x="5715000" y="5638800"/>
            <a:ext cx="3429000" cy="1077218"/>
          </a:xfrm>
          <a:prstGeom prst="rect">
            <a:avLst/>
          </a:prstGeom>
          <a:noFill/>
        </p:spPr>
        <p:txBody>
          <a:bodyPr wrap="square" rtlCol="0">
            <a:spAutoFit/>
          </a:bodyPr>
          <a:lstStyle/>
          <a:p>
            <a:r>
              <a:rPr lang="en-US" sz="3200" dirty="0" smtClean="0"/>
              <a:t>33% of children are immunized</a:t>
            </a:r>
            <a:endParaRPr lang="en-US" sz="3200" dirty="0"/>
          </a:p>
        </p:txBody>
      </p:sp>
      <p:sp>
        <p:nvSpPr>
          <p:cNvPr id="22" name="Slide Number Placeholder 21"/>
          <p:cNvSpPr>
            <a:spLocks noGrp="1"/>
          </p:cNvSpPr>
          <p:nvPr>
            <p:ph type="sldNum" sz="quarter" idx="12"/>
          </p:nvPr>
        </p:nvSpPr>
        <p:spPr/>
        <p:txBody>
          <a:bodyPr>
            <a:normAutofit fontScale="85000" lnSpcReduction="20000"/>
          </a:bodyPr>
          <a:lstStyle/>
          <a:p>
            <a:fld id="{64C45D65-C93D-4AB6-BD5C-B1788ECABCE7}"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Jargon</a:t>
            </a:r>
            <a:endParaRPr lang="en-US" dirty="0"/>
          </a:p>
        </p:txBody>
      </p:sp>
      <p:sp>
        <p:nvSpPr>
          <p:cNvPr id="3" name="Content Placeholder 2"/>
          <p:cNvSpPr>
            <a:spLocks noGrp="1"/>
          </p:cNvSpPr>
          <p:nvPr>
            <p:ph sz="quarter" idx="1"/>
          </p:nvPr>
        </p:nvSpPr>
        <p:spPr>
          <a:xfrm>
            <a:off x="612648" y="1600200"/>
            <a:ext cx="8153400" cy="4953000"/>
          </a:xfrm>
        </p:spPr>
        <p:txBody>
          <a:bodyPr>
            <a:normAutofit/>
          </a:bodyPr>
          <a:lstStyle/>
          <a:p>
            <a:r>
              <a:rPr lang="en-US" dirty="0" smtClean="0"/>
              <a:t>What is a </a:t>
            </a:r>
            <a:r>
              <a:rPr lang="en-US" u="sng" dirty="0" smtClean="0"/>
              <a:t>rate</a:t>
            </a:r>
            <a:r>
              <a:rPr lang="en-US" dirty="0" smtClean="0"/>
              <a:t>?</a:t>
            </a:r>
          </a:p>
          <a:p>
            <a:r>
              <a:rPr lang="en-US" dirty="0" smtClean="0"/>
              <a:t>Is </a:t>
            </a:r>
            <a:r>
              <a:rPr lang="en-US" b="1" u="sng" dirty="0" smtClean="0"/>
              <a:t>percent</a:t>
            </a:r>
            <a:r>
              <a:rPr lang="en-US" dirty="0" smtClean="0"/>
              <a:t> a rate?</a:t>
            </a:r>
          </a:p>
          <a:p>
            <a:r>
              <a:rPr lang="en-US" dirty="0" smtClean="0"/>
              <a:t>What is a </a:t>
            </a:r>
            <a:r>
              <a:rPr lang="en-US" u="sng" dirty="0" smtClean="0"/>
              <a:t>point estimate</a:t>
            </a:r>
            <a:r>
              <a:rPr lang="en-US" dirty="0" smtClean="0"/>
              <a:t>/frequency?</a:t>
            </a:r>
          </a:p>
          <a:p>
            <a:pPr>
              <a:buNone/>
            </a:pPr>
            <a:r>
              <a:rPr lang="en-US" dirty="0" smtClean="0"/>
              <a:t>	a single point of data (i.e. 54%, or 3 per 1000)</a:t>
            </a:r>
          </a:p>
          <a:p>
            <a:r>
              <a:rPr lang="en-US" u="sng" dirty="0" smtClean="0"/>
              <a:t>Incidence</a:t>
            </a:r>
            <a:r>
              <a:rPr lang="en-US" dirty="0" smtClean="0"/>
              <a:t> – discrete in time </a:t>
            </a:r>
          </a:p>
          <a:p>
            <a:pPr>
              <a:buNone/>
            </a:pPr>
            <a:r>
              <a:rPr lang="en-US" dirty="0" smtClean="0"/>
              <a:t>		(# new cases of cancer this year)</a:t>
            </a:r>
          </a:p>
          <a:p>
            <a:r>
              <a:rPr lang="en-US" u="sng" dirty="0" smtClean="0"/>
              <a:t>Prevalence</a:t>
            </a:r>
            <a:r>
              <a:rPr lang="en-US" dirty="0" smtClean="0"/>
              <a:t> – measure of the population burden (% of women with diabetes)</a:t>
            </a:r>
          </a:p>
          <a:p>
            <a:r>
              <a:rPr lang="en-US" dirty="0" smtClean="0"/>
              <a:t>Others?</a:t>
            </a:r>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Group Work: Data Basics: Overview</a:t>
            </a:r>
            <a:endParaRPr lang="en-US" dirty="0"/>
          </a:p>
        </p:txBody>
      </p:sp>
      <p:sp>
        <p:nvSpPr>
          <p:cNvPr id="7" name="Content Placeholder 6"/>
          <p:cNvSpPr>
            <a:spLocks noGrp="1"/>
          </p:cNvSpPr>
          <p:nvPr>
            <p:ph sz="quarter" idx="1"/>
          </p:nvPr>
        </p:nvSpPr>
        <p:spPr/>
        <p:txBody>
          <a:bodyPr/>
          <a:lstStyle/>
          <a:p>
            <a:r>
              <a:rPr lang="en-US" b="1" dirty="0" smtClean="0"/>
              <a:t>This morning:</a:t>
            </a:r>
          </a:p>
          <a:p>
            <a:pPr>
              <a:buNone/>
            </a:pPr>
            <a:r>
              <a:rPr lang="en-US" dirty="0" smtClean="0"/>
              <a:t>Work together to complete the worksheet on your table.  A copy for your reference is provided in your packet, so please write on the big one!</a:t>
            </a:r>
          </a:p>
          <a:p>
            <a:r>
              <a:rPr lang="en-US" b="1" dirty="0" smtClean="0"/>
              <a:t>This afternoon:</a:t>
            </a:r>
          </a:p>
          <a:p>
            <a:pPr>
              <a:buNone/>
            </a:pPr>
            <a:r>
              <a:rPr lang="en-US" dirty="0" smtClean="0"/>
              <a:t>Using the data and concepts you collected on the worksheet, each group will construct a two-page data report that communicates the problem so that strategic planning will be effective.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Table Activity PART ONE</a:t>
            </a:r>
            <a:endParaRPr lang="en-US" dirty="0"/>
          </a:p>
        </p:txBody>
      </p:sp>
      <p:sp>
        <p:nvSpPr>
          <p:cNvPr id="3" name="Content Placeholder 2"/>
          <p:cNvSpPr>
            <a:spLocks noGrp="1"/>
          </p:cNvSpPr>
          <p:nvPr>
            <p:ph sz="quarter" idx="1"/>
          </p:nvPr>
        </p:nvSpPr>
        <p:spPr>
          <a:xfrm>
            <a:off x="612648" y="1600200"/>
            <a:ext cx="8153400" cy="4876800"/>
          </a:xfrm>
        </p:spPr>
        <p:txBody>
          <a:bodyPr/>
          <a:lstStyle/>
          <a:p>
            <a:pPr>
              <a:buNone/>
            </a:pPr>
            <a:r>
              <a:rPr lang="en-US" dirty="0" smtClean="0"/>
              <a:t>The goal of this activity is to teach how to think broadly about data that’s relevant to understanding a social problem, as well as what sorts of data might be used.  It’s also a rudimentary logic model!</a:t>
            </a:r>
          </a:p>
          <a:p>
            <a:r>
              <a:rPr lang="en-US" dirty="0" smtClean="0"/>
              <a:t>Each group has a “big” multi-colored worksheet.</a:t>
            </a:r>
          </a:p>
          <a:p>
            <a:r>
              <a:rPr lang="en-US" dirty="0" smtClean="0"/>
              <a:t>Given the interests of the group members, choose a “problem” that will serve as your example.</a:t>
            </a:r>
          </a:p>
          <a:p>
            <a:r>
              <a:rPr lang="en-US" dirty="0" smtClean="0"/>
              <a:t>Write that in the top box as the ‘problem’.</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r>
              <a:rPr lang="en-US" dirty="0" smtClean="0"/>
              <a:t>In Community A, the percent of people with adequate physical activity is 50%.  Is that good or bad?  Getting better or worse?  Better or worse than other areas?</a:t>
            </a:r>
            <a:endParaRPr lang="en-US" dirty="0"/>
          </a:p>
        </p:txBody>
      </p:sp>
      <p:sp>
        <p:nvSpPr>
          <p:cNvPr id="2" name="Title 1"/>
          <p:cNvSpPr>
            <a:spLocks noGrp="1"/>
          </p:cNvSpPr>
          <p:nvPr>
            <p:ph type="title"/>
          </p:nvPr>
        </p:nvSpPr>
        <p:spPr/>
        <p:txBody>
          <a:bodyPr/>
          <a:lstStyle/>
          <a:p>
            <a:r>
              <a:rPr lang="en-US" dirty="0" smtClean="0"/>
              <a:t>Finding Meaning in your Data</a:t>
            </a:r>
            <a:endParaRPr lang="en-US" dirty="0"/>
          </a:p>
        </p:txBody>
      </p:sp>
      <p:sp>
        <p:nvSpPr>
          <p:cNvPr id="4" name="Slide Number Placeholder 3"/>
          <p:cNvSpPr>
            <a:spLocks noGrp="1"/>
          </p:cNvSpPr>
          <p:nvPr>
            <p:ph type="sldNum" sz="quarter" idx="11"/>
          </p:nvPr>
        </p:nvSpPr>
        <p:spPr/>
        <p:txBody>
          <a:bodyPr/>
          <a:lstStyle/>
          <a:p>
            <a:fld id="{64C45D65-C93D-4AB6-BD5C-B1788ECABCE7}"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know if our</a:t>
            </a:r>
            <a:br>
              <a:rPr lang="en-US" dirty="0" smtClean="0"/>
            </a:br>
            <a:r>
              <a:rPr lang="en-US" dirty="0" smtClean="0"/>
              <a:t> data </a:t>
            </a:r>
            <a:r>
              <a:rPr lang="en-US" i="1" dirty="0" smtClean="0"/>
              <a:t>mean</a:t>
            </a:r>
            <a:r>
              <a:rPr lang="en-US" dirty="0" smtClean="0"/>
              <a:t> anything?</a:t>
            </a:r>
            <a:endParaRPr lang="en-US" dirty="0"/>
          </a:p>
        </p:txBody>
      </p:sp>
      <p:sp>
        <p:nvSpPr>
          <p:cNvPr id="3" name="Content Placeholder 2"/>
          <p:cNvSpPr>
            <a:spLocks noGrp="1"/>
          </p:cNvSpPr>
          <p:nvPr>
            <p:ph sz="quarter" idx="1"/>
          </p:nvPr>
        </p:nvSpPr>
        <p:spPr>
          <a:xfrm>
            <a:off x="457200" y="1600200"/>
            <a:ext cx="8229600" cy="5257800"/>
          </a:xfrm>
        </p:spPr>
        <p:txBody>
          <a:bodyPr>
            <a:normAutofit lnSpcReduction="10000"/>
          </a:bodyPr>
          <a:lstStyle/>
          <a:p>
            <a:r>
              <a:rPr lang="en-US" dirty="0" smtClean="0"/>
              <a:t>Comparisons</a:t>
            </a:r>
          </a:p>
          <a:p>
            <a:pPr lvl="1"/>
            <a:r>
              <a:rPr lang="en-US" dirty="0" smtClean="0"/>
              <a:t>Geographical</a:t>
            </a:r>
          </a:p>
          <a:p>
            <a:pPr lvl="1"/>
            <a:r>
              <a:rPr lang="en-US" dirty="0" smtClean="0"/>
              <a:t>Rankings</a:t>
            </a:r>
          </a:p>
          <a:p>
            <a:r>
              <a:rPr lang="en-US" dirty="0" smtClean="0"/>
              <a:t>Trends</a:t>
            </a:r>
          </a:p>
          <a:p>
            <a:r>
              <a:rPr lang="en-US" dirty="0" smtClean="0"/>
              <a:t>Cross-trending </a:t>
            </a:r>
          </a:p>
          <a:p>
            <a:pPr lvl="1"/>
            <a:r>
              <a:rPr lang="en-US" dirty="0" smtClean="0"/>
              <a:t>Comparing trends </a:t>
            </a:r>
          </a:p>
          <a:p>
            <a:r>
              <a:rPr lang="en-US" dirty="0" smtClean="0"/>
              <a:t>Significance! </a:t>
            </a:r>
          </a:p>
          <a:p>
            <a:r>
              <a:rPr lang="en-US" dirty="0" smtClean="0"/>
              <a:t>Confounding variables </a:t>
            </a:r>
          </a:p>
          <a:p>
            <a:pPr lvl="1"/>
            <a:r>
              <a:rPr lang="en-US" dirty="0" smtClean="0"/>
              <a:t>This means that there are additional pieces of information that we need to account for.  </a:t>
            </a:r>
          </a:p>
          <a:p>
            <a:pPr lvl="1">
              <a:buNone/>
            </a:pPr>
            <a:r>
              <a:rPr lang="en-US" dirty="0" smtClean="0"/>
              <a:t>Ex: DUI arrests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pic>
        <p:nvPicPr>
          <p:cNvPr id="24578" name="Picture 2" descr="Map of Michigan highlighting Eaton County">
            <a:hlinkClick r:id="rId3" tooltip="Map of Michigan highlighting Eaton County"/>
          </p:cNvPr>
          <p:cNvPicPr>
            <a:picLocks noChangeAspect="1" noChangeArrowheads="1"/>
          </p:cNvPicPr>
          <p:nvPr/>
        </p:nvPicPr>
        <p:blipFill>
          <a:blip r:embed="rId4" cstate="print"/>
          <a:srcRect/>
          <a:stretch>
            <a:fillRect/>
          </a:stretch>
        </p:blipFill>
        <p:spPr bwMode="auto">
          <a:xfrm>
            <a:off x="228600" y="1524000"/>
            <a:ext cx="4038600" cy="4725162"/>
          </a:xfrm>
          <a:prstGeom prst="rect">
            <a:avLst/>
          </a:prstGeom>
          <a:noFill/>
        </p:spPr>
      </p:pic>
      <p:sp>
        <p:nvSpPr>
          <p:cNvPr id="6" name="TextBox 5"/>
          <p:cNvSpPr txBox="1"/>
          <p:nvPr/>
        </p:nvSpPr>
        <p:spPr>
          <a:xfrm>
            <a:off x="1828800" y="6172200"/>
            <a:ext cx="2362200" cy="523220"/>
          </a:xfrm>
          <a:prstGeom prst="rect">
            <a:avLst/>
          </a:prstGeom>
          <a:noFill/>
        </p:spPr>
        <p:txBody>
          <a:bodyPr wrap="square" rtlCol="0">
            <a:spAutoFit/>
          </a:bodyPr>
          <a:lstStyle/>
          <a:p>
            <a:r>
              <a:rPr lang="en-US" sz="2800" dirty="0" smtClean="0"/>
              <a:t>Eaton County</a:t>
            </a:r>
            <a:endParaRPr lang="en-US" sz="2800" dirty="0"/>
          </a:p>
        </p:txBody>
      </p:sp>
      <p:sp>
        <p:nvSpPr>
          <p:cNvPr id="7" name="TextBox 6"/>
          <p:cNvSpPr txBox="1"/>
          <p:nvPr/>
        </p:nvSpPr>
        <p:spPr>
          <a:xfrm>
            <a:off x="4648200" y="1524000"/>
            <a:ext cx="4267200" cy="6617196"/>
          </a:xfrm>
          <a:prstGeom prst="rect">
            <a:avLst/>
          </a:prstGeom>
          <a:noFill/>
        </p:spPr>
        <p:txBody>
          <a:bodyPr wrap="square" rtlCol="0">
            <a:spAutoFit/>
          </a:bodyPr>
          <a:lstStyle/>
          <a:p>
            <a:pPr>
              <a:buFont typeface="Arial" pitchFamily="34" charset="0"/>
              <a:buChar char="•"/>
            </a:pPr>
            <a:r>
              <a:rPr lang="en-US" sz="3600" dirty="0" smtClean="0"/>
              <a:t> surrounding counties</a:t>
            </a:r>
          </a:p>
          <a:p>
            <a:pPr>
              <a:buFont typeface="Arial" pitchFamily="34" charset="0"/>
              <a:buChar char="•"/>
            </a:pPr>
            <a:r>
              <a:rPr lang="en-US" sz="3600" dirty="0" smtClean="0"/>
              <a:t> similar counties</a:t>
            </a:r>
          </a:p>
          <a:p>
            <a:pPr>
              <a:buFont typeface="Arial" pitchFamily="34" charset="0"/>
              <a:buChar char="•"/>
            </a:pPr>
            <a:r>
              <a:rPr lang="en-US" sz="3600" dirty="0" smtClean="0"/>
              <a:t> State</a:t>
            </a:r>
          </a:p>
          <a:p>
            <a:pPr>
              <a:buFont typeface="Arial" pitchFamily="34" charset="0"/>
              <a:buChar char="•"/>
            </a:pPr>
            <a:r>
              <a:rPr lang="en-US" sz="3600" dirty="0" smtClean="0"/>
              <a:t> Country</a:t>
            </a:r>
          </a:p>
          <a:p>
            <a:pPr>
              <a:buFont typeface="Arial" pitchFamily="34" charset="0"/>
              <a:buChar char="•"/>
            </a:pPr>
            <a:r>
              <a:rPr lang="en-US" sz="3600" dirty="0" smtClean="0"/>
              <a:t> Ranked order</a:t>
            </a:r>
          </a:p>
          <a:p>
            <a:r>
              <a:rPr lang="en-US" sz="3600" dirty="0" smtClean="0"/>
              <a:t>See </a:t>
            </a:r>
            <a:r>
              <a:rPr lang="en-US" sz="3600" dirty="0" smtClean="0">
                <a:hlinkClick r:id="rId5"/>
              </a:rPr>
              <a:t>www.countyhealthrankings.org</a:t>
            </a:r>
            <a:endParaRPr lang="en-US" sz="3600" dirty="0" smtClean="0"/>
          </a:p>
          <a:p>
            <a:endParaRPr lang="en-US" sz="3600" dirty="0" smtClean="0"/>
          </a:p>
          <a:p>
            <a:endParaRPr lang="en-US" sz="3600" dirty="0" smtClean="0"/>
          </a:p>
          <a:p>
            <a:pPr>
              <a:buFont typeface="Arial" pitchFamily="34" charset="0"/>
              <a:buChar char="•"/>
            </a:pPr>
            <a:endParaRPr lang="en-US" sz="3600" dirty="0" smtClean="0"/>
          </a:p>
          <a:p>
            <a:endParaRPr lang="en-US" sz="2800" dirty="0"/>
          </a:p>
        </p:txBody>
      </p:sp>
      <p:sp>
        <p:nvSpPr>
          <p:cNvPr id="8" name="Slide Number Placeholder 7"/>
          <p:cNvSpPr>
            <a:spLocks noGrp="1"/>
          </p:cNvSpPr>
          <p:nvPr>
            <p:ph type="sldNum" sz="quarter" idx="12"/>
          </p:nvPr>
        </p:nvSpPr>
        <p:spPr/>
        <p:txBody>
          <a:bodyPr>
            <a:normAutofit fontScale="85000" lnSpcReduction="20000"/>
          </a:bodyPr>
          <a:lstStyle/>
          <a:p>
            <a:fld id="{64C45D65-C93D-4AB6-BD5C-B1788ECABCE7}"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a:t>
            </a:r>
            <a:endParaRPr lang="en-US" dirty="0"/>
          </a:p>
        </p:txBody>
      </p:sp>
      <p:sp>
        <p:nvSpPr>
          <p:cNvPr id="3" name="Content Placeholder 2"/>
          <p:cNvSpPr>
            <a:spLocks noGrp="1"/>
          </p:cNvSpPr>
          <p:nvPr>
            <p:ph sz="quarter" idx="1"/>
          </p:nvPr>
        </p:nvSpPr>
        <p:spPr>
          <a:xfrm>
            <a:off x="381000" y="1447800"/>
            <a:ext cx="8229600" cy="4144963"/>
          </a:xfrm>
        </p:spPr>
        <p:txBody>
          <a:bodyPr/>
          <a:lstStyle/>
          <a:p>
            <a:pPr algn="ctr">
              <a:buNone/>
            </a:pPr>
            <a:r>
              <a:rPr lang="en-US" dirty="0" smtClean="0"/>
              <a:t>Allow us to see what is happening over time</a:t>
            </a:r>
          </a:p>
          <a:p>
            <a:endParaRPr lang="en-US" dirty="0" smtClean="0"/>
          </a:p>
          <a:p>
            <a:pPr>
              <a:buNone/>
            </a:pPr>
            <a:endParaRPr lang="en-US" dirty="0"/>
          </a:p>
        </p:txBody>
      </p:sp>
      <p:graphicFrame>
        <p:nvGraphicFramePr>
          <p:cNvPr id="4" name="Chart 3"/>
          <p:cNvGraphicFramePr/>
          <p:nvPr/>
        </p:nvGraphicFramePr>
        <p:xfrm>
          <a:off x="1600200" y="21336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trending</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a:t>
            </a:r>
            <a:endParaRPr lang="en-US" dirty="0"/>
          </a:p>
        </p:txBody>
      </p:sp>
      <p:sp>
        <p:nvSpPr>
          <p:cNvPr id="3" name="Content Placeholder 2"/>
          <p:cNvSpPr>
            <a:spLocks noGrp="1"/>
          </p:cNvSpPr>
          <p:nvPr>
            <p:ph sz="quarter" idx="1"/>
          </p:nvPr>
        </p:nvSpPr>
        <p:spPr>
          <a:xfrm>
            <a:off x="457200" y="1600200"/>
            <a:ext cx="8229600" cy="5105400"/>
          </a:xfrm>
        </p:spPr>
        <p:txBody>
          <a:bodyPr>
            <a:normAutofit/>
          </a:bodyPr>
          <a:lstStyle/>
          <a:p>
            <a:pPr>
              <a:buNone/>
            </a:pPr>
            <a:r>
              <a:rPr lang="en-US" dirty="0" smtClean="0"/>
              <a:t>If two rates are </a:t>
            </a:r>
            <a:r>
              <a:rPr lang="en-US" b="1" i="1" dirty="0" smtClean="0"/>
              <a:t>statistically significant</a:t>
            </a:r>
            <a:r>
              <a:rPr lang="en-US" dirty="0" smtClean="0"/>
              <a:t>, that means that we are very confident that the difference between them did NOT arise by chance.</a:t>
            </a:r>
          </a:p>
          <a:p>
            <a:r>
              <a:rPr lang="en-US" dirty="0" smtClean="0"/>
              <a:t>What is a point estimate?</a:t>
            </a:r>
            <a:r>
              <a:rPr lang="en-US" b="1" dirty="0" smtClean="0"/>
              <a:t> </a:t>
            </a:r>
          </a:p>
          <a:p>
            <a:pPr>
              <a:buNone/>
            </a:pPr>
            <a:r>
              <a:rPr lang="en-US" b="1" dirty="0" smtClean="0"/>
              <a:t>20.3 % Current Smoking Rate in Michigan 2007-2009 Behavioral Risk Factor Survey</a:t>
            </a:r>
            <a:endParaRPr lang="en-US" dirty="0" smtClean="0"/>
          </a:p>
          <a:p>
            <a:r>
              <a:rPr lang="en-US" dirty="0" smtClean="0"/>
              <a:t>What are confidence intervals? </a:t>
            </a:r>
          </a:p>
          <a:p>
            <a:pPr>
              <a:buNone/>
            </a:pPr>
            <a:r>
              <a:rPr lang="en-US" b="1" dirty="0" smtClean="0"/>
              <a:t>The 95% CI is (19.6-21.0)</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71600" y="2743200"/>
            <a:ext cx="7123113" cy="3124200"/>
          </a:xfrm>
        </p:spPr>
        <p:txBody>
          <a:bodyPr>
            <a:normAutofit/>
          </a:bodyPr>
          <a:lstStyle/>
          <a:p>
            <a:r>
              <a:rPr lang="en-US" dirty="0" smtClean="0"/>
              <a:t>How have you used data in the past?</a:t>
            </a:r>
          </a:p>
          <a:p>
            <a:r>
              <a:rPr lang="en-US" dirty="0" smtClean="0"/>
              <a:t>How do you need to use it now?</a:t>
            </a:r>
          </a:p>
          <a:p>
            <a:endParaRPr lang="en-US" dirty="0" smtClean="0"/>
          </a:p>
        </p:txBody>
      </p:sp>
      <p:sp>
        <p:nvSpPr>
          <p:cNvPr id="4" name="Title 3"/>
          <p:cNvSpPr>
            <a:spLocks noGrp="1"/>
          </p:cNvSpPr>
          <p:nvPr>
            <p:ph type="title"/>
          </p:nvPr>
        </p:nvSpPr>
        <p:spPr/>
        <p:txBody>
          <a:bodyPr/>
          <a:lstStyle/>
          <a:p>
            <a:r>
              <a:rPr lang="en-US" dirty="0" smtClean="0"/>
              <a:t>What’s your data story?</a:t>
            </a:r>
            <a:endParaRPr lang="en-US" dirty="0"/>
          </a:p>
        </p:txBody>
      </p:sp>
      <p:sp>
        <p:nvSpPr>
          <p:cNvPr id="6" name="Slide Number Placeholder 5"/>
          <p:cNvSpPr>
            <a:spLocks noGrp="1"/>
          </p:cNvSpPr>
          <p:nvPr>
            <p:ph type="sldNum" sz="quarter" idx="11"/>
          </p:nvPr>
        </p:nvSpPr>
        <p:spPr/>
        <p:txBody>
          <a:bodyPr/>
          <a:lstStyle/>
          <a:p>
            <a:fld id="{64C45D65-C93D-4AB6-BD5C-B1788ECABCE7}"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significant?</a:t>
            </a:r>
            <a:endParaRPr lang="en-US" dirty="0"/>
          </a:p>
        </p:txBody>
      </p:sp>
      <p:sp>
        <p:nvSpPr>
          <p:cNvPr id="3" name="Content Placeholder 2"/>
          <p:cNvSpPr>
            <a:spLocks noGrp="1"/>
          </p:cNvSpPr>
          <p:nvPr>
            <p:ph sz="quarter" idx="1"/>
          </p:nvPr>
        </p:nvSpPr>
        <p:spPr>
          <a:xfrm>
            <a:off x="533400" y="3581400"/>
            <a:ext cx="8229600" cy="4525963"/>
          </a:xfrm>
        </p:spPr>
        <p:txBody>
          <a:bodyPr/>
          <a:lstStyle/>
          <a:p>
            <a:pPr>
              <a:buNone/>
            </a:pPr>
            <a:r>
              <a:rPr lang="en-US" dirty="0" smtClean="0"/>
              <a:t> </a:t>
            </a:r>
          </a:p>
          <a:p>
            <a:pPr>
              <a:buNone/>
            </a:pPr>
            <a:r>
              <a:rPr lang="en-US" dirty="0" smtClean="0"/>
              <a:t>	</a:t>
            </a:r>
          </a:p>
          <a:p>
            <a:pPr>
              <a:buNone/>
            </a:pPr>
            <a:r>
              <a:rPr lang="en-US" dirty="0" smtClean="0"/>
              <a:t> </a:t>
            </a:r>
          </a:p>
          <a:p>
            <a:pPr>
              <a:buNone/>
            </a:pPr>
            <a:r>
              <a:rPr lang="en-US" dirty="0" smtClean="0"/>
              <a:t> </a:t>
            </a:r>
          </a:p>
          <a:p>
            <a:pPr>
              <a:buNone/>
            </a:pPr>
            <a:r>
              <a:rPr lang="en-US" dirty="0" smtClean="0"/>
              <a:t> </a:t>
            </a:r>
          </a:p>
          <a:p>
            <a:endParaRPr lang="en-US" dirty="0"/>
          </a:p>
        </p:txBody>
      </p:sp>
      <p:graphicFrame>
        <p:nvGraphicFramePr>
          <p:cNvPr id="4" name="Table 3"/>
          <p:cNvGraphicFramePr>
            <a:graphicFrameLocks noGrp="1"/>
          </p:cNvGraphicFramePr>
          <p:nvPr/>
        </p:nvGraphicFramePr>
        <p:xfrm>
          <a:off x="0" y="1219200"/>
          <a:ext cx="9144000" cy="5422910"/>
        </p:xfrm>
        <a:graphic>
          <a:graphicData uri="http://schemas.openxmlformats.org/drawingml/2006/table">
            <a:tbl>
              <a:tblPr firstRow="1" bandRow="1">
                <a:tableStyleId>{5C22544A-7EE6-4342-B048-85BDC9FD1C3A}</a:tableStyleId>
              </a:tblPr>
              <a:tblGrid>
                <a:gridCol w="2286000"/>
                <a:gridCol w="2286000"/>
                <a:gridCol w="2286000"/>
                <a:gridCol w="2286000"/>
              </a:tblGrid>
              <a:tr h="1447800">
                <a:tc>
                  <a:txBody>
                    <a:bodyPr/>
                    <a:lstStyle/>
                    <a:p>
                      <a:r>
                        <a:rPr lang="en-US" sz="2800" dirty="0" smtClean="0"/>
                        <a:t>Health Department District</a:t>
                      </a:r>
                      <a:endParaRPr lang="en-US" sz="2800" dirty="0"/>
                    </a:p>
                  </a:txBody>
                  <a:tcPr/>
                </a:tc>
                <a:tc>
                  <a:txBody>
                    <a:bodyPr/>
                    <a:lstStyle/>
                    <a:p>
                      <a:r>
                        <a:rPr lang="en-US" sz="2800" dirty="0" smtClean="0"/>
                        <a:t>Sample</a:t>
                      </a:r>
                      <a:r>
                        <a:rPr lang="en-US" sz="2800" baseline="0" dirty="0" smtClean="0"/>
                        <a:t> Size</a:t>
                      </a:r>
                      <a:endParaRPr lang="en-US" sz="2800" dirty="0"/>
                    </a:p>
                  </a:txBody>
                  <a:tcPr/>
                </a:tc>
                <a:tc>
                  <a:txBody>
                    <a:bodyPr/>
                    <a:lstStyle/>
                    <a:p>
                      <a:r>
                        <a:rPr lang="en-US" sz="2800" dirty="0" smtClean="0"/>
                        <a:t>Point</a:t>
                      </a:r>
                      <a:r>
                        <a:rPr lang="en-US" sz="2800" baseline="0" dirty="0" smtClean="0"/>
                        <a:t> Estimate</a:t>
                      </a:r>
                      <a:endParaRPr lang="en-US" sz="2800" dirty="0"/>
                    </a:p>
                  </a:txBody>
                  <a:tcPr/>
                </a:tc>
                <a:tc>
                  <a:txBody>
                    <a:bodyPr/>
                    <a:lstStyle/>
                    <a:p>
                      <a:r>
                        <a:rPr lang="en-US" sz="2800" dirty="0" smtClean="0"/>
                        <a:t>95%</a:t>
                      </a:r>
                      <a:r>
                        <a:rPr lang="en-US" sz="2800" baseline="0" dirty="0" smtClean="0"/>
                        <a:t> Confidence Interval</a:t>
                      </a:r>
                      <a:endParaRPr lang="en-US" sz="2800" dirty="0"/>
                    </a:p>
                  </a:txBody>
                  <a:tcPr/>
                </a:tc>
              </a:tr>
              <a:tr h="685800">
                <a:tc>
                  <a:txBody>
                    <a:bodyPr/>
                    <a:lstStyle/>
                    <a:p>
                      <a:r>
                        <a:rPr lang="en-US" sz="2800" dirty="0" smtClean="0"/>
                        <a:t>Barry-Eaton</a:t>
                      </a:r>
                      <a:endParaRPr lang="en-US" sz="2800" dirty="0"/>
                    </a:p>
                  </a:txBody>
                  <a:tcPr/>
                </a:tc>
                <a:tc>
                  <a:txBody>
                    <a:bodyPr/>
                    <a:lstStyle/>
                    <a:p>
                      <a:r>
                        <a:rPr lang="en-US" sz="2800" dirty="0" smtClean="0"/>
                        <a:t>458</a:t>
                      </a:r>
                      <a:endParaRPr lang="en-US" sz="2800" dirty="0"/>
                    </a:p>
                  </a:txBody>
                  <a:tcPr/>
                </a:tc>
                <a:tc>
                  <a:txBody>
                    <a:bodyPr/>
                    <a:lstStyle/>
                    <a:p>
                      <a:r>
                        <a:rPr lang="en-US" sz="2800" dirty="0" smtClean="0"/>
                        <a:t>25.6</a:t>
                      </a:r>
                      <a:endParaRPr lang="en-US" sz="2800" dirty="0"/>
                    </a:p>
                  </a:txBody>
                  <a:tcPr/>
                </a:tc>
                <a:tc>
                  <a:txBody>
                    <a:bodyPr/>
                    <a:lstStyle/>
                    <a:p>
                      <a:r>
                        <a:rPr lang="en-US" sz="2800" dirty="0" smtClean="0"/>
                        <a:t>(20.6-31.3)</a:t>
                      </a:r>
                      <a:endParaRPr lang="en-US" sz="2800" dirty="0"/>
                    </a:p>
                  </a:txBody>
                  <a:tcPr/>
                </a:tc>
              </a:tr>
              <a:tr h="1525228">
                <a:tc>
                  <a:txBody>
                    <a:bodyPr/>
                    <a:lstStyle/>
                    <a:p>
                      <a:r>
                        <a:rPr lang="en-US" sz="2800" dirty="0" smtClean="0"/>
                        <a:t>Clinton,</a:t>
                      </a:r>
                      <a:r>
                        <a:rPr lang="en-US" sz="2800" baseline="0" dirty="0" smtClean="0"/>
                        <a:t> Gratiot, Montcalm</a:t>
                      </a:r>
                      <a:endParaRPr lang="en-US" sz="2800" dirty="0"/>
                    </a:p>
                  </a:txBody>
                  <a:tcPr/>
                </a:tc>
                <a:tc>
                  <a:txBody>
                    <a:bodyPr/>
                    <a:lstStyle/>
                    <a:p>
                      <a:r>
                        <a:rPr lang="en-US" sz="2800" dirty="0" smtClean="0"/>
                        <a:t>594</a:t>
                      </a:r>
                      <a:endParaRPr lang="en-US" sz="2800" dirty="0"/>
                    </a:p>
                  </a:txBody>
                  <a:tcPr/>
                </a:tc>
                <a:tc>
                  <a:txBody>
                    <a:bodyPr/>
                    <a:lstStyle/>
                    <a:p>
                      <a:r>
                        <a:rPr lang="en-US" sz="2800" dirty="0" smtClean="0"/>
                        <a:t>20.5</a:t>
                      </a:r>
                      <a:endParaRPr lang="en-US" sz="2800" dirty="0"/>
                    </a:p>
                  </a:txBody>
                  <a:tcPr/>
                </a:tc>
                <a:tc>
                  <a:txBody>
                    <a:bodyPr/>
                    <a:lstStyle/>
                    <a:p>
                      <a:r>
                        <a:rPr lang="en-US" sz="2800" dirty="0" smtClean="0"/>
                        <a:t>(16.7-25.0)</a:t>
                      </a:r>
                      <a:endParaRPr lang="en-US" sz="2800" dirty="0"/>
                    </a:p>
                  </a:txBody>
                  <a:tcPr/>
                </a:tc>
              </a:tr>
              <a:tr h="755737">
                <a:tc>
                  <a:txBody>
                    <a:bodyPr/>
                    <a:lstStyle/>
                    <a:p>
                      <a:r>
                        <a:rPr lang="en-US" sz="2800" dirty="0" smtClean="0"/>
                        <a:t>Ingham</a:t>
                      </a:r>
                      <a:endParaRPr lang="en-US" sz="2800" dirty="0"/>
                    </a:p>
                  </a:txBody>
                  <a:tcPr/>
                </a:tc>
                <a:tc>
                  <a:txBody>
                    <a:bodyPr/>
                    <a:lstStyle/>
                    <a:p>
                      <a:r>
                        <a:rPr lang="en-US" sz="2800" dirty="0" smtClean="0"/>
                        <a:t>653</a:t>
                      </a:r>
                      <a:endParaRPr lang="en-US" sz="2800" dirty="0"/>
                    </a:p>
                  </a:txBody>
                  <a:tcPr/>
                </a:tc>
                <a:tc>
                  <a:txBody>
                    <a:bodyPr/>
                    <a:lstStyle/>
                    <a:p>
                      <a:r>
                        <a:rPr lang="en-US" sz="2800" dirty="0" smtClean="0"/>
                        <a:t>15.5</a:t>
                      </a:r>
                      <a:endParaRPr lang="en-US" sz="2800" dirty="0"/>
                    </a:p>
                  </a:txBody>
                  <a:tcPr/>
                </a:tc>
                <a:tc>
                  <a:txBody>
                    <a:bodyPr/>
                    <a:lstStyle/>
                    <a:p>
                      <a:r>
                        <a:rPr lang="en-US" sz="2800" dirty="0" smtClean="0"/>
                        <a:t>(11.4-20.8)</a:t>
                      </a:r>
                      <a:endParaRPr lang="en-US" sz="2800" dirty="0"/>
                    </a:p>
                  </a:txBody>
                  <a:tcPr/>
                </a:tc>
              </a:tr>
              <a:tr h="1008345">
                <a:tc>
                  <a:txBody>
                    <a:bodyPr/>
                    <a:lstStyle/>
                    <a:p>
                      <a:r>
                        <a:rPr lang="en-US" sz="2800" b="1" dirty="0" smtClean="0"/>
                        <a:t>STATE</a:t>
                      </a:r>
                      <a:endParaRPr lang="en-US" sz="2800" b="1" dirty="0"/>
                    </a:p>
                  </a:txBody>
                  <a:tcPr/>
                </a:tc>
                <a:tc>
                  <a:txBody>
                    <a:bodyPr/>
                    <a:lstStyle/>
                    <a:p>
                      <a:r>
                        <a:rPr lang="en-US" sz="2800" b="1" kern="1200" baseline="0" dirty="0" smtClean="0">
                          <a:solidFill>
                            <a:schemeClr val="dk1"/>
                          </a:solidFill>
                          <a:latin typeface="+mn-lt"/>
                          <a:ea typeface="+mn-ea"/>
                          <a:cs typeface="+mn-cs"/>
                        </a:rPr>
                        <a:t>26,086</a:t>
                      </a:r>
                      <a:endParaRPr lang="en-US" sz="2800" b="1" dirty="0"/>
                    </a:p>
                  </a:txBody>
                  <a:tcPr/>
                </a:tc>
                <a:tc>
                  <a:txBody>
                    <a:bodyPr/>
                    <a:lstStyle/>
                    <a:p>
                      <a:r>
                        <a:rPr lang="en-US" sz="2800" b="1" kern="1200" baseline="0" dirty="0" smtClean="0">
                          <a:solidFill>
                            <a:schemeClr val="dk1"/>
                          </a:solidFill>
                          <a:latin typeface="+mn-lt"/>
                          <a:ea typeface="+mn-ea"/>
                          <a:cs typeface="+mn-cs"/>
                        </a:rPr>
                        <a:t>20.3</a:t>
                      </a:r>
                      <a:endParaRPr lang="en-US" sz="2800" b="1" dirty="0"/>
                    </a:p>
                  </a:txBody>
                  <a:tcPr/>
                </a:tc>
                <a:tc>
                  <a:txBody>
                    <a:bodyPr/>
                    <a:lstStyle/>
                    <a:p>
                      <a:r>
                        <a:rPr lang="en-US" sz="2800" b="1" kern="1200" baseline="0" dirty="0" smtClean="0">
                          <a:solidFill>
                            <a:schemeClr val="dk1"/>
                          </a:solidFill>
                          <a:latin typeface="+mn-lt"/>
                          <a:ea typeface="+mn-ea"/>
                          <a:cs typeface="+mn-cs"/>
                        </a:rPr>
                        <a:t>(19.6-21.0)</a:t>
                      </a:r>
                      <a:endParaRPr lang="en-US" sz="2800" b="1" dirty="0"/>
                    </a:p>
                  </a:txBody>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Are they significantly different?</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Community-level Variation</a:t>
            </a:r>
            <a:endParaRPr lang="en-US" dirty="0"/>
          </a:p>
        </p:txBody>
      </p:sp>
      <p:sp>
        <p:nvSpPr>
          <p:cNvPr id="3" name="Content Placeholder 2"/>
          <p:cNvSpPr>
            <a:spLocks noGrp="1"/>
          </p:cNvSpPr>
          <p:nvPr>
            <p:ph sz="quarter" idx="1"/>
          </p:nvPr>
        </p:nvSpPr>
        <p:spPr>
          <a:xfrm>
            <a:off x="457200" y="1600200"/>
            <a:ext cx="8229600" cy="4953000"/>
          </a:xfrm>
        </p:spPr>
        <p:txBody>
          <a:bodyPr>
            <a:normAutofit/>
          </a:bodyPr>
          <a:lstStyle/>
          <a:p>
            <a:pPr>
              <a:buNone/>
            </a:pPr>
            <a:r>
              <a:rPr lang="en-US" dirty="0" smtClean="0"/>
              <a:t>Consider this…</a:t>
            </a:r>
          </a:p>
          <a:p>
            <a:pPr>
              <a:buNone/>
            </a:pPr>
            <a:r>
              <a:rPr lang="en-US" dirty="0" smtClean="0"/>
              <a:t>Community A is implementing an (ineffective) tobacco cessation intervention, compared with Community B, which is not.  The program is evaluated by comparing quit rates between communities (controlling for </a:t>
            </a:r>
            <a:r>
              <a:rPr lang="en-US" dirty="0" err="1" smtClean="0"/>
              <a:t>sociodemographics</a:t>
            </a:r>
            <a:r>
              <a:rPr lang="en-US" dirty="0" smtClean="0"/>
              <a:t> and health characteristics).  </a:t>
            </a:r>
          </a:p>
          <a:p>
            <a:pPr>
              <a:buNone/>
            </a:pPr>
            <a:r>
              <a:rPr lang="en-US" dirty="0" smtClean="0"/>
              <a:t>What is the chance of finding a difference in quit rates between communities?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Where do I find it?</a:t>
            </a:r>
            <a:endParaRPr lang="en-US" dirty="0"/>
          </a:p>
        </p:txBody>
      </p:sp>
      <p:sp>
        <p:nvSpPr>
          <p:cNvPr id="6" name="Title 5"/>
          <p:cNvSpPr>
            <a:spLocks noGrp="1"/>
          </p:cNvSpPr>
          <p:nvPr>
            <p:ph type="title"/>
          </p:nvPr>
        </p:nvSpPr>
        <p:spPr/>
        <p:txBody>
          <a:bodyPr/>
          <a:lstStyle/>
          <a:p>
            <a:r>
              <a:rPr lang="en-US" dirty="0" smtClean="0"/>
              <a:t>Data Sources</a:t>
            </a:r>
            <a:endParaRPr lang="en-US" dirty="0"/>
          </a:p>
        </p:txBody>
      </p:sp>
      <p:pic>
        <p:nvPicPr>
          <p:cNvPr id="4" name="Picture 10" descr="C:\Documents and Settings\abarna\Local Settings\Temporary Internet Files\Content.IE5\XZ91G0H4\MP900406774[1].jpg"/>
          <p:cNvPicPr>
            <a:picLocks noChangeAspect="1" noChangeArrowheads="1"/>
          </p:cNvPicPr>
          <p:nvPr/>
        </p:nvPicPr>
        <p:blipFill>
          <a:blip r:embed="rId3" cstate="print"/>
          <a:srcRect/>
          <a:stretch>
            <a:fillRect/>
          </a:stretch>
        </p:blipFill>
        <p:spPr bwMode="auto">
          <a:xfrm>
            <a:off x="4419600" y="990600"/>
            <a:ext cx="4205213" cy="5257800"/>
          </a:xfrm>
          <a:prstGeom prst="rect">
            <a:avLst/>
          </a:prstGeom>
          <a:noFill/>
        </p:spPr>
      </p:pic>
      <p:sp>
        <p:nvSpPr>
          <p:cNvPr id="5" name="Slide Number Placeholder 4"/>
          <p:cNvSpPr>
            <a:spLocks noGrp="1"/>
          </p:cNvSpPr>
          <p:nvPr>
            <p:ph type="sldNum" sz="quarter" idx="11"/>
          </p:nvPr>
        </p:nvSpPr>
        <p:spPr/>
        <p:txBody>
          <a:bodyPr/>
          <a:lstStyle/>
          <a:p>
            <a:fld id="{64C45D65-C93D-4AB6-BD5C-B1788ECABCE7}"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abarna\Local Settings\Temporary Internet Files\Content.IE5\8MJ4T8N6\MP900422879[1].jpg"/>
          <p:cNvPicPr>
            <a:picLocks noChangeAspect="1" noChangeArrowheads="1"/>
          </p:cNvPicPr>
          <p:nvPr/>
        </p:nvPicPr>
        <p:blipFill>
          <a:blip r:embed="rId3" cstate="print"/>
          <a:srcRect/>
          <a:stretch>
            <a:fillRect/>
          </a:stretch>
        </p:blipFill>
        <p:spPr bwMode="auto">
          <a:xfrm>
            <a:off x="0" y="2953464"/>
            <a:ext cx="5791200" cy="3904535"/>
          </a:xfrm>
          <a:prstGeom prst="rect">
            <a:avLst/>
          </a:prstGeom>
          <a:noFill/>
        </p:spPr>
      </p:pic>
      <p:sp>
        <p:nvSpPr>
          <p:cNvPr id="2" name="Title 1"/>
          <p:cNvSpPr>
            <a:spLocks noGrp="1"/>
          </p:cNvSpPr>
          <p:nvPr>
            <p:ph type="title"/>
          </p:nvPr>
        </p:nvSpPr>
        <p:spPr/>
        <p:txBody>
          <a:bodyPr/>
          <a:lstStyle/>
          <a:p>
            <a:r>
              <a:rPr lang="en-US" dirty="0" smtClean="0"/>
              <a:t>Demographics</a:t>
            </a:r>
            <a:endParaRPr lang="en-US" dirty="0"/>
          </a:p>
        </p:txBody>
      </p:sp>
      <p:sp>
        <p:nvSpPr>
          <p:cNvPr id="3" name="Content Placeholder 2"/>
          <p:cNvSpPr>
            <a:spLocks noGrp="1"/>
          </p:cNvSpPr>
          <p:nvPr>
            <p:ph sz="quarter" idx="1"/>
          </p:nvPr>
        </p:nvSpPr>
        <p:spPr/>
        <p:txBody>
          <a:bodyPr/>
          <a:lstStyle/>
          <a:p>
            <a:pPr>
              <a:buNone/>
            </a:pPr>
            <a:r>
              <a:rPr lang="en-US" dirty="0" smtClean="0"/>
              <a:t>The word demographic comes from the Greek word </a:t>
            </a:r>
            <a:r>
              <a:rPr lang="en-US" i="1" dirty="0" smtClean="0"/>
              <a:t>demos</a:t>
            </a:r>
            <a:r>
              <a:rPr lang="en-US" dirty="0" smtClean="0"/>
              <a:t> for people and the Greek word </a:t>
            </a:r>
            <a:r>
              <a:rPr lang="en-US" i="1" dirty="0" err="1" smtClean="0"/>
              <a:t>graphie</a:t>
            </a:r>
            <a:r>
              <a:rPr lang="en-US" dirty="0" smtClean="0"/>
              <a:t> for writing. </a:t>
            </a:r>
            <a:br>
              <a:rPr lang="en-US" dirty="0" smtClean="0"/>
            </a:br>
            <a:endParaRPr lang="en-US" dirty="0" smtClean="0"/>
          </a:p>
          <a:p>
            <a:endParaRPr lang="en-US" dirty="0"/>
          </a:p>
        </p:txBody>
      </p:sp>
      <p:pic>
        <p:nvPicPr>
          <p:cNvPr id="1037" name="Picture 13" descr="C:\Documents and Settings\abarna\Local Settings\Temporary Internet Files\Content.IE5\TGIF110Q\MP900400967[1].jpg"/>
          <p:cNvPicPr>
            <a:picLocks noChangeAspect="1" noChangeArrowheads="1"/>
          </p:cNvPicPr>
          <p:nvPr/>
        </p:nvPicPr>
        <p:blipFill>
          <a:blip r:embed="rId4" cstate="print"/>
          <a:srcRect/>
          <a:stretch>
            <a:fillRect/>
          </a:stretch>
        </p:blipFill>
        <p:spPr bwMode="auto">
          <a:xfrm>
            <a:off x="5867400" y="2761250"/>
            <a:ext cx="3276600" cy="4096750"/>
          </a:xfrm>
          <a:prstGeom prst="rect">
            <a:avLst/>
          </a:prstGeom>
          <a:noFill/>
        </p:spPr>
      </p:pic>
      <p:sp>
        <p:nvSpPr>
          <p:cNvPr id="6" name="TextBox 5"/>
          <p:cNvSpPr txBox="1"/>
          <p:nvPr/>
        </p:nvSpPr>
        <p:spPr>
          <a:xfrm>
            <a:off x="685800" y="5562600"/>
            <a:ext cx="3962400" cy="830997"/>
          </a:xfrm>
          <a:prstGeom prst="rect">
            <a:avLst/>
          </a:prstGeom>
          <a:noFill/>
        </p:spPr>
        <p:txBody>
          <a:bodyPr wrap="square" rtlCol="0">
            <a:spAutoFit/>
          </a:bodyPr>
          <a:lstStyle/>
          <a:p>
            <a:pPr algn="ctr"/>
            <a:r>
              <a:rPr lang="en-US" sz="2400" dirty="0" smtClean="0">
                <a:solidFill>
                  <a:schemeClr val="bg1"/>
                </a:solidFill>
              </a:rPr>
              <a:t>100% of these people are excited about data!</a:t>
            </a:r>
            <a:endParaRPr lang="en-US" sz="2400" dirty="0">
              <a:solidFill>
                <a:schemeClr val="bg1"/>
              </a:solidFill>
            </a:endParaRPr>
          </a:p>
        </p:txBody>
      </p:sp>
      <p:sp>
        <p:nvSpPr>
          <p:cNvPr id="7" name="Slide Number Placeholder 6"/>
          <p:cNvSpPr>
            <a:spLocks noGrp="1"/>
          </p:cNvSpPr>
          <p:nvPr>
            <p:ph type="sldNum" sz="quarter" idx="12"/>
          </p:nvPr>
        </p:nvSpPr>
        <p:spPr/>
        <p:txBody>
          <a:bodyPr>
            <a:normAutofit fontScale="85000" lnSpcReduction="20000"/>
          </a:bodyPr>
          <a:lstStyle/>
          <a:p>
            <a:fld id="{64C45D65-C93D-4AB6-BD5C-B1788ECABCE7}"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Census</a:t>
            </a:r>
            <a:endParaRPr lang="en-US" dirty="0"/>
          </a:p>
        </p:txBody>
      </p:sp>
      <p:sp>
        <p:nvSpPr>
          <p:cNvPr id="3" name="Content Placeholder 2"/>
          <p:cNvSpPr>
            <a:spLocks noGrp="1"/>
          </p:cNvSpPr>
          <p:nvPr>
            <p:ph sz="quarter" idx="1"/>
          </p:nvPr>
        </p:nvSpPr>
        <p:spPr/>
        <p:txBody>
          <a:bodyPr>
            <a:normAutofit/>
          </a:bodyPr>
          <a:lstStyle/>
          <a:p>
            <a:r>
              <a:rPr lang="en-US" dirty="0" smtClean="0">
                <a:hlinkClick r:id="rId3"/>
              </a:rPr>
              <a:t>www.census.gov</a:t>
            </a:r>
            <a:endParaRPr lang="en-US" dirty="0" smtClean="0"/>
          </a:p>
          <a:p>
            <a:r>
              <a:rPr lang="en-US" dirty="0" smtClean="0"/>
              <a:t>Your source for denominators!</a:t>
            </a:r>
          </a:p>
          <a:p>
            <a:r>
              <a:rPr lang="en-US" dirty="0" smtClean="0"/>
              <a:t>New American </a:t>
            </a:r>
            <a:r>
              <a:rPr lang="en-US" dirty="0" err="1" smtClean="0"/>
              <a:t>FactFinder</a:t>
            </a:r>
            <a:endParaRPr lang="en-US" dirty="0" smtClean="0"/>
          </a:p>
          <a:p>
            <a:pPr>
              <a:buNone/>
            </a:pPr>
            <a:r>
              <a:rPr lang="en-US" dirty="0" smtClean="0">
                <a:hlinkClick r:id="rId4"/>
              </a:rPr>
              <a:t>http://factfinder2.census.gov/faces/nav/jsf/pages/index.xhtml</a:t>
            </a:r>
            <a:endParaRPr lang="en-US" dirty="0" smtClean="0"/>
          </a:p>
          <a:p>
            <a:r>
              <a:rPr lang="en-US" dirty="0" smtClean="0"/>
              <a:t>What about Census 2010 data?</a:t>
            </a:r>
          </a:p>
          <a:p>
            <a:r>
              <a:rPr lang="en-US" dirty="0" smtClean="0"/>
              <a:t>The census website is faster in the morning.  Why?</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www.census.gov</a:t>
            </a:r>
            <a:endParaRPr lang="en-US" dirty="0"/>
          </a:p>
        </p:txBody>
      </p:sp>
      <p:sp>
        <p:nvSpPr>
          <p:cNvPr id="3" name="Content Placeholder 2"/>
          <p:cNvSpPr>
            <a:spLocks noGrp="1"/>
          </p:cNvSpPr>
          <p:nvPr>
            <p:ph sz="quarter" idx="1"/>
          </p:nvPr>
        </p:nvSpPr>
        <p:spPr/>
        <p:txBody>
          <a:bodyPr>
            <a:normAutofit/>
          </a:bodyPr>
          <a:lstStyle/>
          <a:p>
            <a:r>
              <a:rPr lang="en-US" dirty="0" smtClean="0"/>
              <a:t>Census</a:t>
            </a:r>
          </a:p>
          <a:p>
            <a:r>
              <a:rPr lang="en-US" dirty="0" smtClean="0"/>
              <a:t>American Community Survey</a:t>
            </a:r>
          </a:p>
          <a:p>
            <a:pPr lvl="1"/>
            <a:r>
              <a:rPr lang="en-US" dirty="0" smtClean="0"/>
              <a:t>1 year estimates (65,000+)</a:t>
            </a:r>
          </a:p>
          <a:p>
            <a:pPr lvl="1"/>
            <a:r>
              <a:rPr lang="en-US" dirty="0" smtClean="0"/>
              <a:t>3 year (20,000+)</a:t>
            </a:r>
          </a:p>
          <a:p>
            <a:pPr lvl="1"/>
            <a:r>
              <a:rPr lang="en-US" dirty="0" smtClean="0"/>
              <a:t>5 year (under 20,000)</a:t>
            </a:r>
            <a:endParaRPr lang="en-US" dirty="0" smtClean="0">
              <a:solidFill>
                <a:srgbClr val="FF0000"/>
              </a:solidFill>
            </a:endParaRPr>
          </a:p>
          <a:p>
            <a:pPr lvl="1">
              <a:buNone/>
            </a:pPr>
            <a:r>
              <a:rPr lang="en-US" dirty="0" smtClean="0">
                <a:solidFill>
                  <a:srgbClr val="FF0000"/>
                </a:solidFill>
                <a:hlinkClick r:id="rId3"/>
              </a:rPr>
              <a:t>http://www.census.gov/acs/www/Downloads/handbooks/ACSRuralAreaHandbook.pdf</a:t>
            </a:r>
            <a:endParaRPr lang="en-US" dirty="0" smtClean="0">
              <a:solidFill>
                <a:srgbClr val="FF0000"/>
              </a:solidFill>
            </a:endParaRPr>
          </a:p>
          <a:p>
            <a:r>
              <a:rPr lang="en-US" dirty="0" smtClean="0"/>
              <a:t>Current Population Survey</a:t>
            </a:r>
            <a:endParaRPr lang="en-US" dirty="0"/>
          </a:p>
        </p:txBody>
      </p:sp>
      <p:pic>
        <p:nvPicPr>
          <p:cNvPr id="108546" name="Picture 2" descr="Rural Areas Handbook">
            <a:hlinkClick r:id="rId3"/>
          </p:cNvPr>
          <p:cNvPicPr>
            <a:picLocks noChangeAspect="1" noChangeArrowheads="1"/>
          </p:cNvPicPr>
          <p:nvPr/>
        </p:nvPicPr>
        <p:blipFill>
          <a:blip r:embed="rId4" cstate="print"/>
          <a:srcRect/>
          <a:stretch>
            <a:fillRect/>
          </a:stretch>
        </p:blipFill>
        <p:spPr bwMode="auto">
          <a:xfrm>
            <a:off x="5943600" y="228600"/>
            <a:ext cx="1428750" cy="1847851"/>
          </a:xfrm>
          <a:prstGeom prst="rect">
            <a:avLst/>
          </a:prstGeom>
          <a:noFill/>
        </p:spPr>
      </p:pic>
      <p:pic>
        <p:nvPicPr>
          <p:cNvPr id="108548" name="Picture 4" descr="State Local">
            <a:hlinkClick r:id="rId5"/>
          </p:cNvPr>
          <p:cNvPicPr>
            <a:picLocks noChangeAspect="1" noChangeArrowheads="1"/>
          </p:cNvPicPr>
          <p:nvPr/>
        </p:nvPicPr>
        <p:blipFill>
          <a:blip r:embed="rId6" cstate="print"/>
          <a:srcRect/>
          <a:stretch>
            <a:fillRect/>
          </a:stretch>
        </p:blipFill>
        <p:spPr bwMode="auto">
          <a:xfrm>
            <a:off x="6705600" y="609600"/>
            <a:ext cx="1428750" cy="1847851"/>
          </a:xfrm>
          <a:prstGeom prst="rect">
            <a:avLst/>
          </a:prstGeom>
          <a:noFill/>
        </p:spPr>
      </p:pic>
      <p:pic>
        <p:nvPicPr>
          <p:cNvPr id="108550" name="Picture 6" descr="General Handbook">
            <a:hlinkClick r:id="rId7"/>
          </p:cNvPr>
          <p:cNvPicPr>
            <a:picLocks noChangeAspect="1" noChangeArrowheads="1"/>
          </p:cNvPicPr>
          <p:nvPr/>
        </p:nvPicPr>
        <p:blipFill>
          <a:blip r:embed="rId8" cstate="print"/>
          <a:srcRect/>
          <a:stretch>
            <a:fillRect/>
          </a:stretch>
        </p:blipFill>
        <p:spPr bwMode="auto">
          <a:xfrm>
            <a:off x="7924800" y="1219200"/>
            <a:ext cx="1428750" cy="1857376"/>
          </a:xfrm>
          <a:prstGeom prst="rect">
            <a:avLst/>
          </a:prstGeom>
          <a:noFill/>
        </p:spPr>
      </p:pic>
      <p:sp>
        <p:nvSpPr>
          <p:cNvPr id="7" name="Slide Number Placeholder 6"/>
          <p:cNvSpPr>
            <a:spLocks noGrp="1"/>
          </p:cNvSpPr>
          <p:nvPr>
            <p:ph type="sldNum" sz="quarter" idx="12"/>
          </p:nvPr>
        </p:nvSpPr>
        <p:spPr/>
        <p:txBody>
          <a:bodyPr>
            <a:normAutofit fontScale="85000" lnSpcReduction="20000"/>
          </a:bodyPr>
          <a:lstStyle/>
          <a:p>
            <a:fld id="{64C45D65-C93D-4AB6-BD5C-B1788ECABCE7}" type="slidenum">
              <a:rPr lang="en-US" smtClean="0"/>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0" y="0"/>
            <a:ext cx="9534966"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Data</a:t>
            </a:r>
            <a:endParaRPr lang="en-US" dirty="0"/>
          </a:p>
        </p:txBody>
      </p:sp>
      <p:sp>
        <p:nvSpPr>
          <p:cNvPr id="3" name="Content Placeholder 2"/>
          <p:cNvSpPr>
            <a:spLocks noGrp="1"/>
          </p:cNvSpPr>
          <p:nvPr>
            <p:ph sz="quarter" idx="1"/>
          </p:nvPr>
        </p:nvSpPr>
        <p:spPr>
          <a:xfrm>
            <a:off x="457200" y="1600200"/>
            <a:ext cx="4419600" cy="4876800"/>
          </a:xfrm>
        </p:spPr>
        <p:txBody>
          <a:bodyPr>
            <a:normAutofit/>
          </a:bodyPr>
          <a:lstStyle/>
          <a:p>
            <a:r>
              <a:rPr lang="en-US" dirty="0" smtClean="0"/>
              <a:t>Vital Statistics</a:t>
            </a:r>
          </a:p>
          <a:p>
            <a:pPr lvl="1">
              <a:buNone/>
            </a:pPr>
            <a:r>
              <a:rPr lang="en-US" dirty="0" smtClean="0"/>
              <a:t>“</a:t>
            </a:r>
            <a:r>
              <a:rPr lang="en-US" dirty="0" err="1" smtClean="0"/>
              <a:t>Natality</a:t>
            </a:r>
            <a:r>
              <a:rPr lang="en-US" dirty="0" smtClean="0"/>
              <a:t>”</a:t>
            </a:r>
          </a:p>
          <a:p>
            <a:pPr lvl="1">
              <a:buNone/>
            </a:pPr>
            <a:r>
              <a:rPr lang="en-US" dirty="0"/>
              <a:t>m</a:t>
            </a:r>
            <a:r>
              <a:rPr lang="en-US" dirty="0" smtClean="0"/>
              <a:t>eans data on babies!</a:t>
            </a:r>
          </a:p>
          <a:p>
            <a:pPr lvl="1">
              <a:buNone/>
            </a:pPr>
            <a:r>
              <a:rPr lang="en-US" dirty="0" smtClean="0"/>
              <a:t>We keep really good records of births.</a:t>
            </a:r>
          </a:p>
          <a:p>
            <a:pPr lvl="1">
              <a:buNone/>
            </a:pPr>
            <a:r>
              <a:rPr lang="en-US" dirty="0" smtClean="0"/>
              <a:t>Common items:</a:t>
            </a:r>
          </a:p>
          <a:p>
            <a:pPr lvl="1"/>
            <a:r>
              <a:rPr lang="en-US" dirty="0" smtClean="0"/>
              <a:t>infant mortality</a:t>
            </a:r>
          </a:p>
          <a:p>
            <a:pPr lvl="1"/>
            <a:r>
              <a:rPr lang="en-US" dirty="0" smtClean="0"/>
              <a:t>Teen pregnancy</a:t>
            </a:r>
          </a:p>
          <a:p>
            <a:pPr lvl="1"/>
            <a:r>
              <a:rPr lang="en-US" dirty="0" smtClean="0"/>
              <a:t>Adequate prenatal care</a:t>
            </a:r>
          </a:p>
          <a:p>
            <a:pPr lvl="1"/>
            <a:r>
              <a:rPr lang="en-US" dirty="0" smtClean="0"/>
              <a:t>Maternal characteristics</a:t>
            </a:r>
          </a:p>
          <a:p>
            <a:pPr lvl="1">
              <a:buNone/>
            </a:pPr>
            <a:endParaRPr lang="en-US" dirty="0" smtClean="0"/>
          </a:p>
          <a:p>
            <a:pPr lvl="1">
              <a:buNone/>
            </a:pPr>
            <a:endParaRPr lang="en-US" dirty="0" smtClean="0"/>
          </a:p>
          <a:p>
            <a:pPr lvl="1">
              <a:buNone/>
            </a:pPr>
            <a:endParaRPr lang="en-US" dirty="0" smtClean="0"/>
          </a:p>
          <a:p>
            <a:pPr lvl="1"/>
            <a:endParaRPr lang="en-US" dirty="0"/>
          </a:p>
        </p:txBody>
      </p:sp>
      <p:pic>
        <p:nvPicPr>
          <p:cNvPr id="1026" name="Picture 2" descr="C:\Documents and Settings\abarna\My Documents\My Pictures\Microsoft Clip Organizer\j0422771.jpg"/>
          <p:cNvPicPr>
            <a:picLocks noChangeAspect="1" noChangeArrowheads="1"/>
          </p:cNvPicPr>
          <p:nvPr/>
        </p:nvPicPr>
        <p:blipFill>
          <a:blip r:embed="rId3" cstate="print"/>
          <a:srcRect/>
          <a:stretch>
            <a:fillRect/>
          </a:stretch>
        </p:blipFill>
        <p:spPr bwMode="auto">
          <a:xfrm>
            <a:off x="5105400" y="1981200"/>
            <a:ext cx="3505200" cy="35052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Data</a:t>
            </a:r>
            <a:endParaRPr lang="en-US" dirty="0"/>
          </a:p>
        </p:txBody>
      </p:sp>
      <p:sp>
        <p:nvSpPr>
          <p:cNvPr id="3" name="Content Placeholder 2"/>
          <p:cNvSpPr>
            <a:spLocks noGrp="1"/>
          </p:cNvSpPr>
          <p:nvPr>
            <p:ph sz="quarter" idx="1"/>
          </p:nvPr>
        </p:nvSpPr>
        <p:spPr>
          <a:xfrm>
            <a:off x="457200" y="1600200"/>
            <a:ext cx="4419600" cy="4876800"/>
          </a:xfrm>
        </p:spPr>
        <p:txBody>
          <a:bodyPr>
            <a:normAutofit/>
          </a:bodyPr>
          <a:lstStyle/>
          <a:p>
            <a:r>
              <a:rPr lang="en-US" dirty="0" smtClean="0"/>
              <a:t>Vital Statistics</a:t>
            </a:r>
          </a:p>
          <a:p>
            <a:pPr lvl="1">
              <a:buNone/>
            </a:pPr>
            <a:r>
              <a:rPr lang="en-US" dirty="0" smtClean="0"/>
              <a:t>“Mortality”</a:t>
            </a:r>
          </a:p>
          <a:p>
            <a:pPr lvl="1">
              <a:buNone/>
            </a:pPr>
            <a:r>
              <a:rPr lang="en-US" dirty="0"/>
              <a:t>m</a:t>
            </a:r>
            <a:r>
              <a:rPr lang="en-US" dirty="0" smtClean="0"/>
              <a:t>eans deaths.</a:t>
            </a:r>
          </a:p>
          <a:p>
            <a:pPr lvl="1">
              <a:buNone/>
            </a:pPr>
            <a:r>
              <a:rPr lang="en-US" dirty="0" smtClean="0"/>
              <a:t>We keep really good records of deaths, too.</a:t>
            </a:r>
          </a:p>
          <a:p>
            <a:pPr lvl="1">
              <a:buNone/>
            </a:pPr>
            <a:r>
              <a:rPr lang="en-US" dirty="0" smtClean="0"/>
              <a:t>Common items:</a:t>
            </a:r>
          </a:p>
          <a:p>
            <a:pPr lvl="1"/>
            <a:r>
              <a:rPr lang="en-US" dirty="0" smtClean="0"/>
              <a:t>Cause of deaths</a:t>
            </a:r>
          </a:p>
          <a:p>
            <a:pPr lvl="1"/>
            <a:r>
              <a:rPr lang="en-US" dirty="0" smtClean="0"/>
              <a:t>Death rates</a:t>
            </a:r>
          </a:p>
          <a:p>
            <a:pPr lvl="1"/>
            <a:r>
              <a:rPr lang="en-US" dirty="0" smtClean="0"/>
              <a:t>Premature deaths</a:t>
            </a:r>
          </a:p>
          <a:p>
            <a:pPr lvl="1"/>
            <a:endParaRPr lang="en-US" dirty="0" smtClean="0"/>
          </a:p>
          <a:p>
            <a:pPr lvl="1">
              <a:buNone/>
            </a:pPr>
            <a:endParaRPr lang="en-US" dirty="0" smtClean="0"/>
          </a:p>
          <a:p>
            <a:pPr lvl="1">
              <a:buNone/>
            </a:pPr>
            <a:endParaRPr lang="en-US" dirty="0" smtClean="0"/>
          </a:p>
          <a:p>
            <a:pPr lvl="1">
              <a:buNone/>
            </a:pPr>
            <a:endParaRPr lang="en-US" dirty="0" smtClean="0"/>
          </a:p>
          <a:p>
            <a:pPr lvl="1"/>
            <a:endParaRPr lang="en-US" dirty="0"/>
          </a:p>
        </p:txBody>
      </p:sp>
      <p:pic>
        <p:nvPicPr>
          <p:cNvPr id="2050" name="Picture 2" descr="C:\Documents and Settings\abarna\Local Settings\Temporary Internet Files\Content.IE5\O4NTXCIX\MP900201685[1].jpg"/>
          <p:cNvPicPr>
            <a:picLocks noChangeAspect="1" noChangeArrowheads="1"/>
          </p:cNvPicPr>
          <p:nvPr/>
        </p:nvPicPr>
        <p:blipFill>
          <a:blip r:embed="rId3" cstate="print"/>
          <a:srcRect/>
          <a:stretch>
            <a:fillRect/>
          </a:stretch>
        </p:blipFill>
        <p:spPr bwMode="auto">
          <a:xfrm>
            <a:off x="4800600" y="2209800"/>
            <a:ext cx="3657600" cy="2401824"/>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amelsnose.files.wordpress.com/2010/04/snow-cholera-map-1.jpg"/>
          <p:cNvPicPr>
            <a:picLocks noChangeAspect="1" noChangeArrowheads="1"/>
          </p:cNvPicPr>
          <p:nvPr/>
        </p:nvPicPr>
        <p:blipFill>
          <a:blip r:embed="rId3" cstate="print"/>
          <a:srcRect/>
          <a:stretch>
            <a:fillRect/>
          </a:stretch>
        </p:blipFill>
        <p:spPr bwMode="auto">
          <a:xfrm>
            <a:off x="-381000" y="-457200"/>
            <a:ext cx="9829800" cy="9174480"/>
          </a:xfrm>
          <a:prstGeom prst="rect">
            <a:avLst/>
          </a:prstGeom>
          <a:noFill/>
        </p:spPr>
      </p:pic>
      <p:sp>
        <p:nvSpPr>
          <p:cNvPr id="3" name="Slide Number Placeholder 2"/>
          <p:cNvSpPr>
            <a:spLocks noGrp="1"/>
          </p:cNvSpPr>
          <p:nvPr>
            <p:ph type="sldNum" sz="quarter" idx="12"/>
          </p:nvPr>
        </p:nvSpPr>
        <p:spPr/>
        <p:txBody>
          <a:bodyPr/>
          <a:lstStyle/>
          <a:p>
            <a:fld id="{64C45D65-C93D-4AB6-BD5C-B1788ECABCE7}"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Data</a:t>
            </a:r>
            <a:endParaRPr lang="en-US" dirty="0"/>
          </a:p>
        </p:txBody>
      </p:sp>
      <p:sp>
        <p:nvSpPr>
          <p:cNvPr id="3" name="Content Placeholder 2"/>
          <p:cNvSpPr>
            <a:spLocks noGrp="1"/>
          </p:cNvSpPr>
          <p:nvPr>
            <p:ph sz="quarter" idx="1"/>
          </p:nvPr>
        </p:nvSpPr>
        <p:spPr>
          <a:xfrm>
            <a:off x="457200" y="1600200"/>
            <a:ext cx="4419600" cy="4876800"/>
          </a:xfrm>
        </p:spPr>
        <p:txBody>
          <a:bodyPr>
            <a:normAutofit lnSpcReduction="10000"/>
          </a:bodyPr>
          <a:lstStyle/>
          <a:p>
            <a:r>
              <a:rPr lang="en-US" dirty="0" smtClean="0"/>
              <a:t>Vital Statistics</a:t>
            </a:r>
          </a:p>
          <a:p>
            <a:pPr lvl="1">
              <a:buNone/>
            </a:pPr>
            <a:r>
              <a:rPr lang="en-US" dirty="0" smtClean="0"/>
              <a:t>“Morbidity”</a:t>
            </a:r>
          </a:p>
          <a:p>
            <a:pPr lvl="1">
              <a:buNone/>
            </a:pPr>
            <a:r>
              <a:rPr lang="en-US" dirty="0"/>
              <a:t>m</a:t>
            </a:r>
            <a:r>
              <a:rPr lang="en-US" dirty="0" smtClean="0"/>
              <a:t>eans sickness.</a:t>
            </a:r>
          </a:p>
          <a:p>
            <a:pPr lvl="1">
              <a:buNone/>
            </a:pPr>
            <a:r>
              <a:rPr lang="en-US" dirty="0" smtClean="0"/>
              <a:t>This data is better for some conditions than others.</a:t>
            </a:r>
          </a:p>
          <a:p>
            <a:pPr lvl="1">
              <a:buNone/>
            </a:pPr>
            <a:r>
              <a:rPr lang="en-US" dirty="0" smtClean="0"/>
              <a:t>Common items:</a:t>
            </a:r>
          </a:p>
          <a:p>
            <a:pPr lvl="1"/>
            <a:r>
              <a:rPr lang="en-US" dirty="0" smtClean="0"/>
              <a:t>Incidence of disease</a:t>
            </a:r>
          </a:p>
          <a:p>
            <a:pPr lvl="1"/>
            <a:r>
              <a:rPr lang="en-US" dirty="0" smtClean="0"/>
              <a:t>Prevalence of disease (usually measured thru surveys)</a:t>
            </a:r>
          </a:p>
          <a:p>
            <a:pPr lvl="1"/>
            <a:r>
              <a:rPr lang="en-US" dirty="0" smtClean="0"/>
              <a:t>Hospitalizations </a:t>
            </a:r>
          </a:p>
          <a:p>
            <a:pPr lvl="1"/>
            <a:endParaRPr lang="en-US" dirty="0" smtClean="0"/>
          </a:p>
          <a:p>
            <a:pPr lvl="1">
              <a:buNone/>
            </a:pPr>
            <a:endParaRPr lang="en-US" dirty="0" smtClean="0"/>
          </a:p>
          <a:p>
            <a:pPr lvl="1">
              <a:buNone/>
            </a:pPr>
            <a:endParaRPr lang="en-US" dirty="0" smtClean="0"/>
          </a:p>
          <a:p>
            <a:pPr lvl="1">
              <a:buNone/>
            </a:pPr>
            <a:endParaRPr lang="en-US" dirty="0" smtClean="0"/>
          </a:p>
          <a:p>
            <a:pPr lvl="1"/>
            <a:endParaRPr lang="en-US" dirty="0"/>
          </a:p>
        </p:txBody>
      </p:sp>
      <p:pic>
        <p:nvPicPr>
          <p:cNvPr id="3074" name="Picture 2" descr="C:\Documents and Settings\abarna\Local Settings\Temporary Internet Files\Content.IE5\F27MDRAV\MP900399276[1].jpg"/>
          <p:cNvPicPr>
            <a:picLocks noChangeAspect="1" noChangeArrowheads="1"/>
          </p:cNvPicPr>
          <p:nvPr/>
        </p:nvPicPr>
        <p:blipFill>
          <a:blip r:embed="rId3" cstate="print"/>
          <a:srcRect/>
          <a:stretch>
            <a:fillRect/>
          </a:stretch>
        </p:blipFill>
        <p:spPr bwMode="auto">
          <a:xfrm>
            <a:off x="5105400" y="1676400"/>
            <a:ext cx="3657600" cy="4573116"/>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Michigan Department of Community Health Vital Stats Website</a:t>
            </a:r>
            <a:endParaRPr lang="en-US" dirty="0"/>
          </a:p>
        </p:txBody>
      </p:sp>
      <p:sp>
        <p:nvSpPr>
          <p:cNvPr id="3" name="Content Placeholder 2"/>
          <p:cNvSpPr>
            <a:spLocks noGrp="1"/>
          </p:cNvSpPr>
          <p:nvPr>
            <p:ph sz="quarter" idx="1"/>
          </p:nvPr>
        </p:nvSpPr>
        <p:spPr>
          <a:xfrm>
            <a:off x="457200" y="1600200"/>
            <a:ext cx="8229600" cy="5029200"/>
          </a:xfrm>
        </p:spPr>
        <p:txBody>
          <a:bodyPr>
            <a:normAutofit lnSpcReduction="10000"/>
          </a:bodyPr>
          <a:lstStyle/>
          <a:p>
            <a:pPr>
              <a:buNone/>
            </a:pPr>
            <a:r>
              <a:rPr lang="en-US" dirty="0" smtClean="0">
                <a:hlinkClick r:id="rId3"/>
              </a:rPr>
              <a:t>http://www.mdch.state.mi.us/pha/osr/chi/IndexVer2.asp</a:t>
            </a:r>
            <a:endParaRPr lang="en-US" dirty="0" smtClean="0"/>
          </a:p>
          <a:p>
            <a:pPr>
              <a:buNone/>
            </a:pPr>
            <a:r>
              <a:rPr lang="en-US" dirty="0" smtClean="0"/>
              <a:t>This is the handicapped accessible site, it’s also the best, I think.</a:t>
            </a:r>
          </a:p>
          <a:p>
            <a:pPr>
              <a:buNone/>
            </a:pPr>
            <a:r>
              <a:rPr lang="en-US" dirty="0" smtClean="0">
                <a:hlinkClick r:id="rId4"/>
              </a:rPr>
              <a:t>www.michigan.gov</a:t>
            </a:r>
            <a:r>
              <a:rPr lang="en-US" dirty="0" smtClean="0"/>
              <a:t>, enter “vital statistics” into the search bar, click on the top link.</a:t>
            </a:r>
          </a:p>
          <a:p>
            <a:r>
              <a:rPr lang="en-US" dirty="0" smtClean="0"/>
              <a:t>Timeliness</a:t>
            </a:r>
          </a:p>
          <a:p>
            <a:r>
              <a:rPr lang="en-US" dirty="0" smtClean="0"/>
              <a:t>Data requests </a:t>
            </a:r>
          </a:p>
          <a:p>
            <a:pPr>
              <a:buNone/>
            </a:pPr>
            <a:r>
              <a:rPr lang="en-US" dirty="0" smtClean="0"/>
              <a:t>(Utilize your local public health department to submit your requests if time is a concern.  MDCH has an order of priority response, and LPH is at the top. </a:t>
            </a:r>
            <a:r>
              <a:rPr lang="en-US" dirty="0" smtClean="0">
                <a:sym typeface="Wingdings" pitchFamily="2" charset="2"/>
              </a:rPr>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Surveys</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smtClean="0"/>
              <a:t>Behavioral Risk Factor Survey [ADULTS]</a:t>
            </a:r>
          </a:p>
          <a:p>
            <a:pPr>
              <a:buNone/>
            </a:pPr>
            <a:r>
              <a:rPr lang="en-US" dirty="0"/>
              <a:t>	</a:t>
            </a:r>
            <a:r>
              <a:rPr lang="en-US" dirty="0" smtClean="0"/>
              <a:t>	local, state, national</a:t>
            </a:r>
          </a:p>
          <a:p>
            <a:pPr>
              <a:buNone/>
            </a:pPr>
            <a:r>
              <a:rPr lang="en-US" dirty="0" smtClean="0">
                <a:hlinkClick r:id="rId3"/>
              </a:rPr>
              <a:t>http://www.michigan.gov/mdch/0,1607,7-132-2945_5104_5279_39424_39427-134707--,00.html</a:t>
            </a:r>
            <a:endParaRPr lang="en-US" dirty="0" smtClean="0"/>
          </a:p>
          <a:p>
            <a:pPr>
              <a:buNone/>
            </a:pPr>
            <a:endParaRPr lang="en-US" dirty="0"/>
          </a:p>
          <a:p>
            <a:pPr>
              <a:buNone/>
            </a:pPr>
            <a:r>
              <a:rPr lang="en-US" dirty="0" smtClean="0"/>
              <a:t>Michigan Profile for Healthy Youth [YOUTH]</a:t>
            </a:r>
          </a:p>
          <a:p>
            <a:pPr>
              <a:buNone/>
            </a:pPr>
            <a:r>
              <a:rPr lang="en-US" dirty="0"/>
              <a:t>	</a:t>
            </a:r>
            <a:r>
              <a:rPr lang="en-US" dirty="0" smtClean="0"/>
              <a:t>	district, county</a:t>
            </a:r>
          </a:p>
          <a:p>
            <a:pPr>
              <a:buNone/>
            </a:pPr>
            <a:r>
              <a:rPr lang="en-US" dirty="0" smtClean="0">
                <a:hlinkClick r:id="rId4"/>
              </a:rPr>
              <a:t>http://www.michigan.gov/mde/0,1607,7-140-28753_38684_29233_44681---,00.html</a:t>
            </a:r>
            <a:endParaRPr lang="en-US" dirty="0" smtClean="0"/>
          </a:p>
          <a:p>
            <a:pPr>
              <a:buNone/>
            </a:pPr>
            <a:endParaRPr lang="en-US" dirty="0" smtClean="0"/>
          </a:p>
          <a:p>
            <a:pPr>
              <a:buNone/>
            </a:pPr>
            <a:r>
              <a:rPr lang="en-US" dirty="0"/>
              <a:t>	</a:t>
            </a:r>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a:t>
            </a:r>
            <a:endParaRPr lang="en-US" dirty="0"/>
          </a:p>
        </p:txBody>
      </p:sp>
      <p:sp>
        <p:nvSpPr>
          <p:cNvPr id="3" name="Content Placeholder 2"/>
          <p:cNvSpPr>
            <a:spLocks noGrp="1"/>
          </p:cNvSpPr>
          <p:nvPr>
            <p:ph sz="quarter" idx="1"/>
          </p:nvPr>
        </p:nvSpPr>
        <p:spPr>
          <a:xfrm>
            <a:off x="457200" y="1600200"/>
            <a:ext cx="8229600" cy="4800600"/>
          </a:xfrm>
        </p:spPr>
        <p:txBody>
          <a:bodyPr/>
          <a:lstStyle/>
          <a:p>
            <a:r>
              <a:rPr lang="en-US" dirty="0" smtClean="0"/>
              <a:t>Survey Data</a:t>
            </a:r>
          </a:p>
          <a:p>
            <a:pPr lvl="1"/>
            <a:r>
              <a:rPr lang="en-US" dirty="0" smtClean="0"/>
              <a:t>Directly measure a characteristic of a population</a:t>
            </a:r>
          </a:p>
          <a:p>
            <a:pPr lvl="1"/>
            <a:r>
              <a:rPr lang="en-US" dirty="0" smtClean="0"/>
              <a:t>Use sampling, results can be generalized</a:t>
            </a:r>
          </a:p>
          <a:p>
            <a:r>
              <a:rPr lang="en-US" dirty="0" smtClean="0"/>
              <a:t>Administrative Data</a:t>
            </a:r>
          </a:p>
          <a:p>
            <a:pPr lvl="1"/>
            <a:r>
              <a:rPr lang="en-US" dirty="0" smtClean="0"/>
              <a:t>Vital Statistics (probably the most representative)</a:t>
            </a:r>
          </a:p>
          <a:p>
            <a:pPr lvl="1"/>
            <a:r>
              <a:rPr lang="en-US" dirty="0" smtClean="0"/>
              <a:t>Court Records</a:t>
            </a:r>
          </a:p>
          <a:p>
            <a:pPr lvl="1"/>
            <a:r>
              <a:rPr lang="en-US" dirty="0" smtClean="0"/>
              <a:t>Educational Records</a:t>
            </a:r>
          </a:p>
          <a:p>
            <a:pPr lvl="1"/>
            <a:r>
              <a:rPr lang="en-US" dirty="0" smtClean="0"/>
              <a:t>Program Records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Administrative Data</a:t>
            </a:r>
            <a:endParaRPr lang="en-US" dirty="0"/>
          </a:p>
        </p:txBody>
      </p:sp>
      <p:sp>
        <p:nvSpPr>
          <p:cNvPr id="3" name="Content Placeholder 2"/>
          <p:cNvSpPr>
            <a:spLocks noGrp="1"/>
          </p:cNvSpPr>
          <p:nvPr>
            <p:ph sz="quarter" idx="1"/>
          </p:nvPr>
        </p:nvSpPr>
        <p:spPr/>
        <p:txBody>
          <a:bodyPr/>
          <a:lstStyle/>
          <a:p>
            <a:r>
              <a:rPr lang="en-US" dirty="0" smtClean="0"/>
              <a:t>WIC program </a:t>
            </a:r>
          </a:p>
          <a:p>
            <a:r>
              <a:rPr lang="en-US" dirty="0" smtClean="0"/>
              <a:t>Department of Human Services</a:t>
            </a:r>
          </a:p>
          <a:p>
            <a:r>
              <a:rPr lang="en-US" dirty="0" smtClean="0"/>
              <a:t>MCIR (Michigan Care Improvement Registry)</a:t>
            </a:r>
          </a:p>
          <a:p>
            <a:pPr lvl="1"/>
            <a:r>
              <a:rPr lang="en-US" dirty="0" smtClean="0"/>
              <a:t>Immunizations</a:t>
            </a:r>
          </a:p>
          <a:p>
            <a:r>
              <a:rPr lang="en-US" dirty="0" smtClean="0"/>
              <a:t>Hospitalization Data</a:t>
            </a:r>
          </a:p>
          <a:p>
            <a:r>
              <a:rPr lang="en-US" dirty="0" smtClean="0"/>
              <a:t>Health Plan Data</a:t>
            </a:r>
          </a:p>
          <a:p>
            <a:r>
              <a:rPr lang="en-US" dirty="0" smtClean="0"/>
              <a:t>Community Mental Health </a:t>
            </a:r>
          </a:p>
          <a:p>
            <a:pPr>
              <a:buNone/>
            </a:pPr>
            <a:endParaRPr lang="en-US" dirty="0" smtClean="0"/>
          </a:p>
          <a:p>
            <a:pPr>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 Law / Safety</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Administrative Data Sources:</a:t>
            </a:r>
          </a:p>
          <a:p>
            <a:r>
              <a:rPr lang="en-US" dirty="0" smtClean="0"/>
              <a:t>Medical Examiner</a:t>
            </a:r>
          </a:p>
          <a:p>
            <a:r>
              <a:rPr lang="en-US" dirty="0" smtClean="0"/>
              <a:t>Uniform Crime Report</a:t>
            </a:r>
          </a:p>
          <a:p>
            <a:r>
              <a:rPr lang="en-US" dirty="0" smtClean="0"/>
              <a:t>Michigan Traffic Crash Facts </a:t>
            </a:r>
          </a:p>
          <a:p>
            <a:r>
              <a:rPr lang="en-US" dirty="0" smtClean="0"/>
              <a:t>Drunk Driving Audit</a:t>
            </a:r>
          </a:p>
          <a:p>
            <a:r>
              <a:rPr lang="en-US" dirty="0" smtClean="0"/>
              <a:t>Court Data</a:t>
            </a:r>
          </a:p>
          <a:p>
            <a:pPr>
              <a:buNone/>
            </a:pPr>
            <a:r>
              <a:rPr lang="en-US" dirty="0" smtClean="0"/>
              <a:t>		District Court</a:t>
            </a:r>
          </a:p>
          <a:p>
            <a:pPr>
              <a:buNone/>
            </a:pPr>
            <a:r>
              <a:rPr lang="en-US" dirty="0" smtClean="0"/>
              <a:t>		Circuit Court</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Human Services</a:t>
            </a:r>
            <a:br>
              <a:rPr lang="en-US" dirty="0" smtClean="0"/>
            </a:br>
            <a:r>
              <a:rPr lang="en-US" dirty="0" smtClean="0"/>
              <a:t>Data Sources</a:t>
            </a:r>
            <a:endParaRPr lang="en-US" dirty="0"/>
          </a:p>
        </p:txBody>
      </p:sp>
      <p:sp>
        <p:nvSpPr>
          <p:cNvPr id="3" name="Content Placeholder 2"/>
          <p:cNvSpPr>
            <a:spLocks noGrp="1"/>
          </p:cNvSpPr>
          <p:nvPr>
            <p:ph sz="quarter" idx="1"/>
          </p:nvPr>
        </p:nvSpPr>
        <p:spPr/>
        <p:txBody>
          <a:bodyPr/>
          <a:lstStyle/>
          <a:p>
            <a:r>
              <a:rPr lang="en-US" dirty="0" smtClean="0"/>
              <a:t>Department of Human Services ‘Green Book’</a:t>
            </a:r>
          </a:p>
          <a:p>
            <a:r>
              <a:rPr lang="en-US" dirty="0" smtClean="0"/>
              <a:t>Homeless Management Information System</a:t>
            </a:r>
          </a:p>
          <a:p>
            <a:pPr>
              <a:buNone/>
            </a:pPr>
            <a:r>
              <a:rPr lang="en-US" dirty="0" smtClean="0"/>
              <a:t>(HMIS) for Housing Services Providers</a:t>
            </a:r>
          </a:p>
          <a:p>
            <a:pPr>
              <a:buNone/>
            </a:pPr>
            <a:endParaRPr lang="en-US" dirty="0" smtClean="0"/>
          </a:p>
          <a:p>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Data Sources</a:t>
            </a:r>
            <a:endParaRPr lang="en-US" dirty="0"/>
          </a:p>
        </p:txBody>
      </p:sp>
      <p:sp>
        <p:nvSpPr>
          <p:cNvPr id="3" name="Content Placeholder 2"/>
          <p:cNvSpPr>
            <a:spLocks noGrp="1"/>
          </p:cNvSpPr>
          <p:nvPr>
            <p:ph sz="quarter" idx="1"/>
          </p:nvPr>
        </p:nvSpPr>
        <p:spPr>
          <a:xfrm>
            <a:off x="457200" y="1600200"/>
            <a:ext cx="8229600" cy="5486400"/>
          </a:xfrm>
        </p:spPr>
        <p:txBody>
          <a:bodyPr>
            <a:normAutofit fontScale="92500"/>
          </a:bodyPr>
          <a:lstStyle/>
          <a:p>
            <a:r>
              <a:rPr lang="en-US" dirty="0" smtClean="0"/>
              <a:t>Center for Educational Performance and Information</a:t>
            </a:r>
          </a:p>
          <a:p>
            <a:pPr>
              <a:buNone/>
            </a:pPr>
            <a:r>
              <a:rPr lang="en-US" dirty="0" smtClean="0">
                <a:hlinkClick r:id="rId3"/>
              </a:rPr>
              <a:t>http://www.michigan.gov/cepi</a:t>
            </a:r>
            <a:endParaRPr lang="en-US" dirty="0" smtClean="0"/>
          </a:p>
          <a:p>
            <a:pPr>
              <a:buNone/>
            </a:pPr>
            <a:r>
              <a:rPr lang="en-US" dirty="0" smtClean="0"/>
              <a:t>Publicly available data on schools and student</a:t>
            </a:r>
          </a:p>
          <a:p>
            <a:pPr>
              <a:buNone/>
            </a:pPr>
            <a:r>
              <a:rPr lang="en-US" dirty="0" smtClean="0"/>
              <a:t>	(Also more data available thru ISD request)</a:t>
            </a:r>
          </a:p>
          <a:p>
            <a:r>
              <a:rPr lang="en-US" dirty="0" smtClean="0">
                <a:hlinkClick r:id="rId4"/>
              </a:rPr>
              <a:t>http://www.schoolmatters.com/</a:t>
            </a:r>
            <a:endParaRPr lang="en-US" dirty="0" smtClean="0"/>
          </a:p>
          <a:p>
            <a:pPr>
              <a:buNone/>
            </a:pPr>
            <a:r>
              <a:rPr lang="en-US" dirty="0" smtClean="0"/>
              <a:t>School Matters website has basic info as well, meant for parents</a:t>
            </a:r>
          </a:p>
          <a:p>
            <a:r>
              <a:rPr lang="en-US" dirty="0" smtClean="0"/>
              <a:t>MI Dept of Education has other programmatic data available as well, such as Early On, Special Education Rates, etc… Get w/ your Great Start collaborative. </a:t>
            </a:r>
          </a:p>
          <a:p>
            <a:r>
              <a:rPr lang="en-US" dirty="0" smtClean="0"/>
              <a:t>NEW! </a:t>
            </a:r>
            <a:r>
              <a:rPr lang="en-US" dirty="0" smtClean="0">
                <a:hlinkClick r:id="rId5"/>
              </a:rPr>
              <a:t>www.mischooldata.org</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p:cNvPicPr>
            <a:picLocks noChangeAspect="1" noChangeArrowheads="1"/>
          </p:cNvPicPr>
          <p:nvPr/>
        </p:nvPicPr>
        <p:blipFill>
          <a:blip r:embed="rId2" cstate="print"/>
          <a:srcRect t="2527" r="14742" b="6487"/>
          <a:stretch>
            <a:fillRect/>
          </a:stretch>
        </p:blipFill>
        <p:spPr bwMode="auto">
          <a:xfrm>
            <a:off x="0" y="1371600"/>
            <a:ext cx="9144000" cy="5486400"/>
          </a:xfrm>
          <a:prstGeom prst="rect">
            <a:avLst/>
          </a:prstGeom>
          <a:noFill/>
          <a:ln w="9525">
            <a:noFill/>
            <a:miter lim="800000"/>
            <a:headEnd/>
            <a:tailEnd/>
          </a:ln>
        </p:spPr>
      </p:pic>
      <p:sp>
        <p:nvSpPr>
          <p:cNvPr id="3" name="Title 2"/>
          <p:cNvSpPr>
            <a:spLocks noGrp="1"/>
          </p:cNvSpPr>
          <p:nvPr>
            <p:ph type="title"/>
          </p:nvPr>
        </p:nvSpPr>
        <p:spPr/>
        <p:txBody>
          <a:bodyPr/>
          <a:lstStyle/>
          <a:p>
            <a:pPr algn="ctr"/>
            <a:r>
              <a:rPr lang="en-US" dirty="0" smtClean="0"/>
              <a:t>www.mischooldata.org</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Availability	</a:t>
            </a:r>
            <a:endParaRPr lang="en-US" dirty="0"/>
          </a:p>
        </p:txBody>
      </p:sp>
      <p:sp>
        <p:nvSpPr>
          <p:cNvPr id="3" name="Content Placeholder 2"/>
          <p:cNvSpPr>
            <a:spLocks noGrp="1"/>
          </p:cNvSpPr>
          <p:nvPr>
            <p:ph sz="quarter" idx="1"/>
          </p:nvPr>
        </p:nvSpPr>
        <p:spPr/>
        <p:txBody>
          <a:bodyPr/>
          <a:lstStyle/>
          <a:p>
            <a:r>
              <a:rPr lang="en-US" dirty="0" smtClean="0"/>
              <a:t>Publicly available data sets</a:t>
            </a:r>
          </a:p>
          <a:p>
            <a:r>
              <a:rPr lang="en-US" dirty="0" smtClean="0"/>
              <a:t>i.e. </a:t>
            </a:r>
            <a:r>
              <a:rPr lang="en-US" dirty="0" err="1" smtClean="0"/>
              <a:t>MiPHY</a:t>
            </a:r>
            <a:r>
              <a:rPr lang="en-US" dirty="0" smtClean="0"/>
              <a:t> by County Reports</a:t>
            </a:r>
          </a:p>
          <a:p>
            <a:r>
              <a:rPr lang="en-US" dirty="0" smtClean="0"/>
              <a:t>Public Data that must be requested</a:t>
            </a:r>
          </a:p>
          <a:p>
            <a:r>
              <a:rPr lang="en-US" dirty="0" smtClean="0"/>
              <a:t>i.e. raw </a:t>
            </a:r>
            <a:r>
              <a:rPr lang="en-US" dirty="0" err="1" smtClean="0"/>
              <a:t>MiPHY</a:t>
            </a:r>
            <a:r>
              <a:rPr lang="en-US" dirty="0" smtClean="0"/>
              <a:t> dataset by County</a:t>
            </a:r>
          </a:p>
          <a:p>
            <a:r>
              <a:rPr lang="en-US" dirty="0" smtClean="0"/>
              <a:t>FOIA requests</a:t>
            </a:r>
          </a:p>
          <a:p>
            <a:r>
              <a:rPr lang="en-US" dirty="0" smtClean="0"/>
              <a:t>Local data – working with data committee members or yet-to-be members </a:t>
            </a:r>
            <a:r>
              <a:rPr lang="en-US" dirty="0" smtClean="0">
                <a:sym typeface="Wingdings" pitchFamily="2" charset="2"/>
              </a:rPr>
              <a:t></a:t>
            </a:r>
          </a:p>
          <a:p>
            <a:endParaRPr lang="en-US" dirty="0" smtClean="0"/>
          </a:p>
          <a:p>
            <a:pPr>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data?</a:t>
            </a:r>
            <a:endParaRPr lang="en-US" dirty="0"/>
          </a:p>
        </p:txBody>
      </p:sp>
      <p:pic>
        <p:nvPicPr>
          <p:cNvPr id="92164" name="Picture 4" descr="http://www.ph.ucla.edu/epi/snow/graphics/broadblock_revised.jpg"/>
          <p:cNvPicPr>
            <a:picLocks noChangeAspect="1" noChangeArrowheads="1"/>
          </p:cNvPicPr>
          <p:nvPr/>
        </p:nvPicPr>
        <p:blipFill>
          <a:blip r:embed="rId3" cstate="print"/>
          <a:srcRect/>
          <a:stretch>
            <a:fillRect/>
          </a:stretch>
        </p:blipFill>
        <p:spPr bwMode="auto">
          <a:xfrm>
            <a:off x="3962400" y="3200400"/>
            <a:ext cx="4933811" cy="3429000"/>
          </a:xfrm>
          <a:prstGeom prst="rect">
            <a:avLst/>
          </a:prstGeom>
          <a:noFill/>
        </p:spPr>
      </p:pic>
      <p:sp>
        <p:nvSpPr>
          <p:cNvPr id="6" name="Oval 5"/>
          <p:cNvSpPr/>
          <p:nvPr/>
        </p:nvSpPr>
        <p:spPr>
          <a:xfrm>
            <a:off x="7010400" y="2819400"/>
            <a:ext cx="1524000" cy="15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idx="1"/>
          </p:nvPr>
        </p:nvSpPr>
        <p:spPr>
          <a:xfrm>
            <a:off x="152400" y="2743200"/>
            <a:ext cx="7772400" cy="762000"/>
          </a:xfrm>
        </p:spPr>
        <p:txBody>
          <a:bodyPr/>
          <a:lstStyle/>
          <a:p>
            <a:r>
              <a:rPr lang="en-US" dirty="0" smtClean="0"/>
              <a:t>To help us solve our problems.</a:t>
            </a:r>
            <a:endParaRPr lang="en-US" dirty="0"/>
          </a:p>
        </p:txBody>
      </p:sp>
      <p:sp>
        <p:nvSpPr>
          <p:cNvPr id="8" name="Slide Number Placeholder 7"/>
          <p:cNvSpPr>
            <a:spLocks noGrp="1"/>
          </p:cNvSpPr>
          <p:nvPr>
            <p:ph type="sldNum" sz="quarter" idx="11"/>
          </p:nvPr>
        </p:nvSpPr>
        <p:spPr/>
        <p:txBody>
          <a:bodyPr/>
          <a:lstStyle/>
          <a:p>
            <a:fld id="{64C45D65-C93D-4AB6-BD5C-B1788ECABCE7}"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Table Activity PART TWO</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50</a:t>
            </a:fld>
            <a:endParaRPr lang="en-US"/>
          </a:p>
        </p:txBody>
      </p:sp>
      <p:pic>
        <p:nvPicPr>
          <p:cNvPr id="57346" name="Picture 2" descr="https://fbcdn-sphotos-a.akamaihd.net/hphotos-ak-ash3/p480x480/525520_410752628937601_211314828881383_1652718_604544527_n.jpg"/>
          <p:cNvPicPr>
            <a:picLocks noChangeAspect="1" noChangeArrowheads="1"/>
          </p:cNvPicPr>
          <p:nvPr/>
        </p:nvPicPr>
        <p:blipFill>
          <a:blip r:embed="rId3" cstate="print"/>
          <a:srcRect/>
          <a:stretch>
            <a:fillRect/>
          </a:stretch>
        </p:blipFill>
        <p:spPr bwMode="auto">
          <a:xfrm>
            <a:off x="2133600" y="1644633"/>
            <a:ext cx="4648200" cy="5213367"/>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a. How do you measure this problem?</a:t>
            </a:r>
            <a:endParaRPr lang="en-US" dirty="0"/>
          </a:p>
        </p:txBody>
      </p:sp>
      <p:sp>
        <p:nvSpPr>
          <p:cNvPr id="3" name="Content Placeholder 2"/>
          <p:cNvSpPr>
            <a:spLocks noGrp="1"/>
          </p:cNvSpPr>
          <p:nvPr>
            <p:ph sz="quarter" idx="1"/>
          </p:nvPr>
        </p:nvSpPr>
        <p:spPr/>
        <p:txBody>
          <a:bodyPr>
            <a:normAutofit/>
          </a:bodyPr>
          <a:lstStyle/>
          <a:p>
            <a:r>
              <a:rPr lang="en-US" sz="4000" dirty="0" smtClean="0"/>
              <a:t>Count?</a:t>
            </a:r>
          </a:p>
          <a:p>
            <a:pPr>
              <a:buNone/>
            </a:pPr>
            <a:r>
              <a:rPr lang="en-US" sz="4000" dirty="0" smtClean="0"/>
              <a:t>	35 suicide deaths</a:t>
            </a:r>
          </a:p>
          <a:p>
            <a:r>
              <a:rPr lang="en-US" sz="4000" dirty="0" smtClean="0"/>
              <a:t>Rate?</a:t>
            </a:r>
          </a:p>
          <a:p>
            <a:pPr lvl="1">
              <a:buNone/>
            </a:pPr>
            <a:r>
              <a:rPr lang="en-US" sz="4000" dirty="0" smtClean="0"/>
              <a:t>20% of adults are current smokers</a:t>
            </a:r>
          </a:p>
          <a:p>
            <a:r>
              <a:rPr lang="en-US" sz="4000" dirty="0" smtClean="0"/>
              <a:t> Using the laptop and the internet, can you find data to put in this box?</a:t>
            </a:r>
            <a:endParaRPr lang="en-US" sz="4000"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b. So, who cares if they do that?</a:t>
            </a:r>
            <a:endParaRPr lang="en-US" dirty="0"/>
          </a:p>
        </p:txBody>
      </p:sp>
      <p:sp>
        <p:nvSpPr>
          <p:cNvPr id="3" name="Content Placeholder 2"/>
          <p:cNvSpPr>
            <a:spLocks noGrp="1"/>
          </p:cNvSpPr>
          <p:nvPr>
            <p:ph sz="quarter" idx="1"/>
          </p:nvPr>
        </p:nvSpPr>
        <p:spPr/>
        <p:txBody>
          <a:bodyPr>
            <a:normAutofit/>
          </a:bodyPr>
          <a:lstStyle/>
          <a:p>
            <a:pPr lvl="0"/>
            <a:r>
              <a:rPr lang="en-US" sz="3600" dirty="0" smtClean="0"/>
              <a:t>Why is it a problem?  </a:t>
            </a:r>
          </a:p>
          <a:p>
            <a:pPr lvl="0"/>
            <a:r>
              <a:rPr lang="en-US" sz="3600" dirty="0" smtClean="0"/>
              <a:t>What are the bad things that the “problem” causes?</a:t>
            </a:r>
          </a:p>
          <a:p>
            <a:pPr lvl="1">
              <a:buNone/>
            </a:pPr>
            <a:r>
              <a:rPr lang="en-US" sz="3600" u="sng" dirty="0" smtClean="0"/>
              <a:t>Example:</a:t>
            </a:r>
            <a:r>
              <a:rPr lang="en-US" sz="3600" dirty="0" smtClean="0"/>
              <a:t> lung cancer deaths, child asthma hospitalizations, heart attacks</a:t>
            </a:r>
          </a:p>
          <a:p>
            <a:pPr lvl="1">
              <a:buNone/>
            </a:pPr>
            <a:r>
              <a:rPr lang="en-US" sz="3600" dirty="0" smtClean="0"/>
              <a:t>Using the laptop and the internet, can you find data to put in this box?</a:t>
            </a:r>
          </a:p>
          <a:p>
            <a:pPr lvl="1">
              <a:buNone/>
            </a:pPr>
            <a:endParaRPr lang="en-US" sz="3600" dirty="0" smtClean="0"/>
          </a:p>
          <a:p>
            <a:endParaRPr lang="en-US" sz="4000"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 What are the group breakouts?</a:t>
            </a:r>
            <a:endParaRPr lang="en-US" dirty="0"/>
          </a:p>
        </p:txBody>
      </p:sp>
      <p:sp>
        <p:nvSpPr>
          <p:cNvPr id="3" name="Content Placeholder 2"/>
          <p:cNvSpPr>
            <a:spLocks noGrp="1"/>
          </p:cNvSpPr>
          <p:nvPr>
            <p:ph sz="quarter" idx="1"/>
          </p:nvPr>
        </p:nvSpPr>
        <p:spPr/>
        <p:txBody>
          <a:bodyPr>
            <a:normAutofit/>
          </a:bodyPr>
          <a:lstStyle/>
          <a:p>
            <a:pPr marL="320040" lvl="1" indent="-320040">
              <a:spcBef>
                <a:spcPts val="700"/>
              </a:spcBef>
              <a:buClr>
                <a:schemeClr val="accent2"/>
              </a:buClr>
              <a:buSzPct val="60000"/>
              <a:buFont typeface="Wingdings"/>
              <a:buChar char=""/>
            </a:pPr>
            <a:r>
              <a:rPr lang="en-US" sz="4000" dirty="0" smtClean="0"/>
              <a:t>What are the rates in different groups?</a:t>
            </a:r>
          </a:p>
          <a:p>
            <a:pPr marL="320040" lvl="1" indent="-320040">
              <a:spcBef>
                <a:spcPts val="700"/>
              </a:spcBef>
              <a:buClr>
                <a:schemeClr val="accent2"/>
              </a:buClr>
              <a:buSzPct val="60000"/>
              <a:buFont typeface="Wingdings"/>
              <a:buChar char=""/>
            </a:pPr>
            <a:r>
              <a:rPr lang="en-US" sz="4000" dirty="0" smtClean="0"/>
              <a:t> income, race/ethnicity, rural/urban, zip code, age groups, etc.</a:t>
            </a:r>
          </a:p>
          <a:p>
            <a:pPr marL="320040" lvl="1" indent="-320040">
              <a:spcBef>
                <a:spcPts val="700"/>
              </a:spcBef>
              <a:buClr>
                <a:schemeClr val="accent2"/>
              </a:buClr>
              <a:buSzPct val="60000"/>
              <a:buFont typeface="Wingdings"/>
              <a:buChar char=""/>
            </a:pPr>
            <a:r>
              <a:rPr lang="en-US" sz="4000" dirty="0" smtClean="0"/>
              <a:t> Using the laptop and the internet, can you find data to put in this box?</a:t>
            </a:r>
          </a:p>
          <a:p>
            <a:pPr marL="320040" lvl="1" indent="-320040">
              <a:spcBef>
                <a:spcPts val="700"/>
              </a:spcBef>
              <a:buClr>
                <a:schemeClr val="accent2"/>
              </a:buClr>
              <a:buSzPct val="60000"/>
              <a:buFont typeface="Wingdings"/>
              <a:buChar char=""/>
            </a:pPr>
            <a:endParaRPr lang="en-US" sz="4000" dirty="0" smtClean="0"/>
          </a:p>
          <a:p>
            <a:endParaRPr lang="en-US" sz="4000"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Data Sources of Interest</a:t>
            </a:r>
            <a:endParaRPr lang="en-US" dirty="0"/>
          </a:p>
        </p:txBody>
      </p:sp>
      <p:sp>
        <p:nvSpPr>
          <p:cNvPr id="3" name="Content Placeholder 2"/>
          <p:cNvSpPr>
            <a:spLocks noGrp="1"/>
          </p:cNvSpPr>
          <p:nvPr>
            <p:ph sz="quarter" idx="1"/>
          </p:nvPr>
        </p:nvSpPr>
        <p:spPr/>
        <p:txBody>
          <a:bodyPr/>
          <a:lstStyle/>
          <a:p>
            <a:r>
              <a:rPr lang="en-US" dirty="0" smtClean="0"/>
              <a:t>KIDSCOUNT + Right Start</a:t>
            </a:r>
          </a:p>
          <a:p>
            <a:r>
              <a:rPr lang="en-US" dirty="0" smtClean="0"/>
              <a:t>County Health Rankings </a:t>
            </a:r>
          </a:p>
          <a:p>
            <a:pPr lvl="1"/>
            <a:r>
              <a:rPr lang="en-US" dirty="0" smtClean="0"/>
              <a:t>Also, the overlooked Community Health Status Indicators</a:t>
            </a:r>
          </a:p>
          <a:p>
            <a:r>
              <a:rPr lang="en-US" dirty="0" smtClean="0"/>
              <a:t>Drunk Driving Audit</a:t>
            </a:r>
          </a:p>
          <a:p>
            <a:r>
              <a:rPr lang="en-US" dirty="0" smtClean="0"/>
              <a:t>Community Assessments in your area such as the Power of We, Great Start Collaborative</a:t>
            </a:r>
          </a:p>
          <a:p>
            <a:r>
              <a:rPr lang="en-US" dirty="0" smtClean="0"/>
              <a:t>Food Environments Atlas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vs. Secondary</a:t>
            </a:r>
            <a:endParaRPr lang="en-US" dirty="0"/>
          </a:p>
        </p:txBody>
      </p:sp>
      <p:sp>
        <p:nvSpPr>
          <p:cNvPr id="3" name="Content Placeholder 2"/>
          <p:cNvSpPr>
            <a:spLocks noGrp="1"/>
          </p:cNvSpPr>
          <p:nvPr>
            <p:ph sz="quarter" idx="1"/>
          </p:nvPr>
        </p:nvSpPr>
        <p:spPr/>
        <p:txBody>
          <a:bodyPr>
            <a:normAutofit/>
          </a:bodyPr>
          <a:lstStyle/>
          <a:p>
            <a:r>
              <a:rPr lang="en-US" dirty="0" smtClean="0"/>
              <a:t>Vital Stats, BRFS Survey, DHS Green Book are examples of ‘primary sources’.  What are advantages of these?</a:t>
            </a:r>
          </a:p>
          <a:p>
            <a:r>
              <a:rPr lang="en-US" dirty="0" smtClean="0"/>
              <a:t>KIDSCOUNT, County Health Rankings, and Power of We Data Report are examples of ‘secondary indicator sets’.  These groups take a variety of primary source data and select indicators to measure a particular problem or question.  Why use secondary indicator sets?</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cstate="print"/>
          <a:srcRect/>
          <a:stretch>
            <a:fillRect/>
          </a:stretch>
        </p:blipFill>
        <p:spPr bwMode="auto">
          <a:xfrm>
            <a:off x="-1463" y="0"/>
            <a:ext cx="9187878"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64C45D65-C93D-4AB6-BD5C-B1788ECABCE7}"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sz="quarter" idx="1"/>
          </p:nvPr>
        </p:nvSpPr>
        <p:spPr>
          <a:xfrm>
            <a:off x="457200" y="1524000"/>
            <a:ext cx="8229600" cy="5181600"/>
          </a:xfrm>
        </p:spPr>
        <p:txBody>
          <a:bodyPr>
            <a:normAutofit lnSpcReduction="10000"/>
          </a:bodyPr>
          <a:lstStyle/>
          <a:p>
            <a:r>
              <a:rPr lang="en-US" dirty="0" smtClean="0"/>
              <a:t>In much of our work, we are now asked to find, measure, and target our work on outcomes.  How do you tell if your data is measuring an outcome?  Does it depend on the question you are asking?</a:t>
            </a:r>
          </a:p>
          <a:p>
            <a:pPr lvl="1"/>
            <a:r>
              <a:rPr lang="en-US" dirty="0" smtClean="0"/>
              <a:t>Example:  Teen pregnancy rate</a:t>
            </a:r>
          </a:p>
          <a:p>
            <a:pPr lvl="2"/>
            <a:r>
              <a:rPr lang="en-US" dirty="0" smtClean="0"/>
              <a:t>Teen pregnancy is an outcome of binge drinking</a:t>
            </a:r>
          </a:p>
          <a:p>
            <a:pPr lvl="2"/>
            <a:r>
              <a:rPr lang="en-US" dirty="0" smtClean="0"/>
              <a:t>School readiness is an outcome of teen pregnancy</a:t>
            </a:r>
          </a:p>
          <a:p>
            <a:r>
              <a:rPr lang="en-US" dirty="0" smtClean="0"/>
              <a:t>Another word that can sometimes be substituted for outcome is consequence.  What are examples of measuring a behavior vs. a consequence?</a:t>
            </a:r>
          </a:p>
          <a:p>
            <a:pPr lvl="1"/>
            <a:r>
              <a:rPr lang="en-US" dirty="0" smtClean="0"/>
              <a:t>Example: Adult smoking rate vs. </a:t>
            </a:r>
          </a:p>
          <a:p>
            <a:pPr lvl="1">
              <a:buNone/>
            </a:pPr>
            <a:r>
              <a:rPr lang="en-US" dirty="0"/>
              <a:t>	</a:t>
            </a:r>
            <a:r>
              <a:rPr lang="en-US" dirty="0" smtClean="0"/>
              <a:t>			lung cancer deaths due to smoking</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a:t>
            </a:r>
            <a:endParaRPr lang="en-US" dirty="0"/>
          </a:p>
        </p:txBody>
      </p:sp>
      <p:sp>
        <p:nvSpPr>
          <p:cNvPr id="3" name="Content Placeholder 2"/>
          <p:cNvSpPr>
            <a:spLocks noGrp="1"/>
          </p:cNvSpPr>
          <p:nvPr>
            <p:ph sz="quarter" idx="1"/>
          </p:nvPr>
        </p:nvSpPr>
        <p:spPr>
          <a:xfrm>
            <a:off x="457200" y="1600200"/>
            <a:ext cx="8229600" cy="4800600"/>
          </a:xfrm>
        </p:spPr>
        <p:txBody>
          <a:bodyPr>
            <a:normAutofit lnSpcReduction="10000"/>
          </a:bodyPr>
          <a:lstStyle/>
          <a:p>
            <a:r>
              <a:rPr lang="en-US" dirty="0" smtClean="0"/>
              <a:t>Just as we are now asked to look at outcomes, we are also asked to look at determinants.  What are determinants?</a:t>
            </a:r>
          </a:p>
          <a:p>
            <a:r>
              <a:rPr lang="en-US" dirty="0" smtClean="0"/>
              <a:t>Determinants of teen pregnancy:</a:t>
            </a:r>
          </a:p>
          <a:p>
            <a:pPr lvl="1"/>
            <a:r>
              <a:rPr lang="en-US" dirty="0" smtClean="0"/>
              <a:t>Social class</a:t>
            </a:r>
          </a:p>
          <a:p>
            <a:pPr lvl="1"/>
            <a:r>
              <a:rPr lang="en-US" dirty="0" smtClean="0"/>
              <a:t>Race</a:t>
            </a:r>
          </a:p>
          <a:p>
            <a:pPr lvl="1"/>
            <a:r>
              <a:rPr lang="en-US" dirty="0" smtClean="0"/>
              <a:t>Gender</a:t>
            </a:r>
          </a:p>
          <a:p>
            <a:r>
              <a:rPr lang="en-US" dirty="0" smtClean="0"/>
              <a:t>Determinants of Smoking </a:t>
            </a:r>
          </a:p>
          <a:p>
            <a:pPr lvl="1"/>
            <a:r>
              <a:rPr lang="en-US" dirty="0" smtClean="0"/>
              <a:t>Age</a:t>
            </a:r>
          </a:p>
          <a:p>
            <a:pPr lvl="1"/>
            <a:r>
              <a:rPr lang="en-US" dirty="0" smtClean="0"/>
              <a:t>Income</a:t>
            </a:r>
          </a:p>
          <a:p>
            <a:pPr lvl="1"/>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Causation</a:t>
            </a:r>
            <a:endParaRPr lang="en-US" dirty="0"/>
          </a:p>
        </p:txBody>
      </p:sp>
      <p:cxnSp>
        <p:nvCxnSpPr>
          <p:cNvPr id="15" name="Straight Arrow Connector 14"/>
          <p:cNvCxnSpPr/>
          <p:nvPr/>
        </p:nvCxnSpPr>
        <p:spPr>
          <a:xfrm>
            <a:off x="1981200" y="3886200"/>
            <a:ext cx="4800600" cy="1588"/>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4400" y="3200400"/>
            <a:ext cx="914400" cy="1569660"/>
          </a:xfrm>
          <a:prstGeom prst="rect">
            <a:avLst/>
          </a:prstGeom>
          <a:noFill/>
        </p:spPr>
        <p:txBody>
          <a:bodyPr wrap="square" rtlCol="0">
            <a:spAutoFit/>
          </a:bodyPr>
          <a:lstStyle/>
          <a:p>
            <a:r>
              <a:rPr lang="en-US" sz="9600" b="1" dirty="0" smtClean="0"/>
              <a:t>A</a:t>
            </a:r>
            <a:endParaRPr lang="en-US" sz="9600" b="1" dirty="0"/>
          </a:p>
        </p:txBody>
      </p:sp>
      <p:sp>
        <p:nvSpPr>
          <p:cNvPr id="17" name="TextBox 16"/>
          <p:cNvSpPr txBox="1"/>
          <p:nvPr/>
        </p:nvSpPr>
        <p:spPr>
          <a:xfrm>
            <a:off x="6934200" y="3200400"/>
            <a:ext cx="1371600" cy="1569660"/>
          </a:xfrm>
          <a:prstGeom prst="rect">
            <a:avLst/>
          </a:prstGeom>
          <a:noFill/>
        </p:spPr>
        <p:txBody>
          <a:bodyPr wrap="square" rtlCol="0">
            <a:spAutoFit/>
          </a:bodyPr>
          <a:lstStyle/>
          <a:p>
            <a:r>
              <a:rPr lang="en-US" sz="9600" b="1" dirty="0" smtClean="0"/>
              <a:t>B</a:t>
            </a:r>
            <a:endParaRPr lang="en-US" sz="9600" b="1" dirty="0"/>
          </a:p>
        </p:txBody>
      </p:sp>
      <p:sp>
        <p:nvSpPr>
          <p:cNvPr id="21" name="TextBox 20"/>
          <p:cNvSpPr txBox="1"/>
          <p:nvPr/>
        </p:nvSpPr>
        <p:spPr>
          <a:xfrm>
            <a:off x="2667000" y="2133600"/>
            <a:ext cx="914400" cy="1569660"/>
          </a:xfrm>
          <a:prstGeom prst="rect">
            <a:avLst/>
          </a:prstGeom>
          <a:noFill/>
        </p:spPr>
        <p:txBody>
          <a:bodyPr wrap="square" rtlCol="0">
            <a:spAutoFit/>
          </a:bodyPr>
          <a:lstStyle/>
          <a:p>
            <a:r>
              <a:rPr lang="en-US" sz="9600" b="1" dirty="0" smtClean="0"/>
              <a:t>C</a:t>
            </a:r>
            <a:endParaRPr lang="en-US" sz="9600" b="1" dirty="0"/>
          </a:p>
        </p:txBody>
      </p:sp>
      <p:sp>
        <p:nvSpPr>
          <p:cNvPr id="22" name="TextBox 21"/>
          <p:cNvSpPr txBox="1"/>
          <p:nvPr/>
        </p:nvSpPr>
        <p:spPr>
          <a:xfrm>
            <a:off x="4648200" y="4572000"/>
            <a:ext cx="914400" cy="1569660"/>
          </a:xfrm>
          <a:prstGeom prst="rect">
            <a:avLst/>
          </a:prstGeom>
          <a:noFill/>
        </p:spPr>
        <p:txBody>
          <a:bodyPr wrap="square" rtlCol="0">
            <a:spAutoFit/>
          </a:bodyPr>
          <a:lstStyle/>
          <a:p>
            <a:r>
              <a:rPr lang="en-US" sz="9600" b="1" dirty="0" smtClean="0"/>
              <a:t>C</a:t>
            </a:r>
            <a:endParaRPr lang="en-US" sz="9600" b="1" dirty="0"/>
          </a:p>
        </p:txBody>
      </p:sp>
      <p:cxnSp>
        <p:nvCxnSpPr>
          <p:cNvPr id="24" name="Straight Arrow Connector 23"/>
          <p:cNvCxnSpPr/>
          <p:nvPr/>
        </p:nvCxnSpPr>
        <p:spPr>
          <a:xfrm rot="5400000">
            <a:off x="3276600" y="2895600"/>
            <a:ext cx="1219994" cy="794"/>
          </a:xfrm>
          <a:prstGeom prst="straightConnector1">
            <a:avLst/>
          </a:prstGeom>
          <a:ln w="1270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3772694" y="5295106"/>
            <a:ext cx="1295400" cy="1588"/>
          </a:xfrm>
          <a:prstGeom prst="straightConnector1">
            <a:avLst/>
          </a:prstGeom>
          <a:ln w="127000">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normAutofit fontScale="85000" lnSpcReduction="20000"/>
          </a:bodyPr>
          <a:lstStyle/>
          <a:p>
            <a:fld id="{64C45D65-C93D-4AB6-BD5C-B1788ECABCE7}"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908300"/>
            <a:ext cx="7812087" cy="3492500"/>
          </a:xfrm>
        </p:spPr>
        <p:txBody>
          <a:bodyPr/>
          <a:lstStyle/>
          <a:p>
            <a:r>
              <a:rPr lang="en-US" dirty="0" smtClean="0"/>
              <a:t>My experience is in working mostly with health and substance abuse prevention data.  The information presented will reflect this reality.</a:t>
            </a:r>
          </a:p>
          <a:p>
            <a:r>
              <a:rPr lang="en-US" dirty="0" smtClean="0"/>
              <a:t>I welcome participation to identify additional data issues relevant to other problems and groups!  </a:t>
            </a:r>
          </a:p>
          <a:p>
            <a:r>
              <a:rPr lang="en-US" dirty="0" smtClean="0"/>
              <a:t>Speak up!</a:t>
            </a:r>
            <a:endParaRPr lang="en-US" dirty="0"/>
          </a:p>
        </p:txBody>
      </p:sp>
      <p:sp>
        <p:nvSpPr>
          <p:cNvPr id="2" name="Title 1"/>
          <p:cNvSpPr>
            <a:spLocks noGrp="1"/>
          </p:cNvSpPr>
          <p:nvPr>
            <p:ph type="title"/>
          </p:nvPr>
        </p:nvSpPr>
        <p:spPr/>
        <p:txBody>
          <a:bodyPr/>
          <a:lstStyle/>
          <a:p>
            <a:r>
              <a:rPr lang="en-US" dirty="0" smtClean="0"/>
              <a:t>Disclaimer</a:t>
            </a:r>
            <a:endParaRPr lang="en-US" dirty="0"/>
          </a:p>
        </p:txBody>
      </p:sp>
      <p:sp>
        <p:nvSpPr>
          <p:cNvPr id="4" name="Slide Number Placeholder 3"/>
          <p:cNvSpPr>
            <a:spLocks noGrp="1"/>
          </p:cNvSpPr>
          <p:nvPr>
            <p:ph type="sldNum" sz="quarter" idx="11"/>
          </p:nvPr>
        </p:nvSpPr>
        <p:spPr/>
        <p:txBody>
          <a:bodyPr/>
          <a:lstStyle/>
          <a:p>
            <a:fld id="{64C45D65-C93D-4AB6-BD5C-B1788ECABCE7}"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905000" y="990600"/>
            <a:ext cx="4495800" cy="533400"/>
          </a:xfrm>
          <a:prstGeom prst="rect">
            <a:avLst/>
          </a:prstGeom>
          <a:solidFill>
            <a:srgbClr val="660033"/>
          </a:solidFill>
          <a:ln w="9525" algn="ctr">
            <a:noFill/>
            <a:miter lim="800000"/>
            <a:headEnd/>
            <a:tailEnd/>
          </a:ln>
          <a:effectLst/>
        </p:spPr>
        <p:txBody>
          <a:bodyPr wrap="none" anchor="ctr"/>
          <a:lstStyle/>
          <a:p>
            <a:pPr algn="ctr"/>
            <a:r>
              <a:rPr lang="en-US" sz="2400" dirty="0">
                <a:solidFill>
                  <a:schemeClr val="bg1"/>
                </a:solidFill>
              </a:rPr>
              <a:t>Health Disparity</a:t>
            </a:r>
          </a:p>
        </p:txBody>
      </p:sp>
      <p:sp>
        <p:nvSpPr>
          <p:cNvPr id="63491" name="Text Box 3"/>
          <p:cNvSpPr txBox="1">
            <a:spLocks noChangeArrowheads="1"/>
          </p:cNvSpPr>
          <p:nvPr/>
        </p:nvSpPr>
        <p:spPr bwMode="auto">
          <a:xfrm>
            <a:off x="457200" y="1676400"/>
            <a:ext cx="8382000" cy="830997"/>
          </a:xfrm>
          <a:prstGeom prst="rect">
            <a:avLst/>
          </a:prstGeom>
          <a:noFill/>
          <a:ln w="9525" algn="ctr">
            <a:noFill/>
            <a:miter lim="800000"/>
            <a:headEnd/>
            <a:tailEnd/>
          </a:ln>
          <a:effectLst/>
        </p:spPr>
        <p:txBody>
          <a:bodyPr>
            <a:spAutoFit/>
          </a:bodyPr>
          <a:lstStyle/>
          <a:p>
            <a:pPr algn="l">
              <a:spcBef>
                <a:spcPct val="50000"/>
              </a:spcBef>
            </a:pPr>
            <a:r>
              <a:rPr lang="en-US" sz="2400" b="1" dirty="0">
                <a:solidFill>
                  <a:srgbClr val="663300"/>
                </a:solidFill>
              </a:rPr>
              <a:t>A disproportionate difference in health </a:t>
            </a:r>
            <a:r>
              <a:rPr lang="en-US" sz="2400" b="1" dirty="0" smtClean="0">
                <a:solidFill>
                  <a:srgbClr val="663300"/>
                </a:solidFill>
              </a:rPr>
              <a:t>between </a:t>
            </a:r>
            <a:r>
              <a:rPr lang="en-US" sz="2400" b="1" dirty="0">
                <a:solidFill>
                  <a:srgbClr val="663300"/>
                </a:solidFill>
              </a:rPr>
              <a:t>groups of people.   </a:t>
            </a:r>
          </a:p>
        </p:txBody>
      </p:sp>
      <p:sp>
        <p:nvSpPr>
          <p:cNvPr id="63492" name="Rectangle 4"/>
          <p:cNvSpPr>
            <a:spLocks noChangeArrowheads="1"/>
          </p:cNvSpPr>
          <p:nvPr/>
        </p:nvSpPr>
        <p:spPr bwMode="auto">
          <a:xfrm>
            <a:off x="1905000" y="3352800"/>
            <a:ext cx="4495800" cy="5334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r>
              <a:rPr lang="en-US" sz="2400" dirty="0">
                <a:solidFill>
                  <a:schemeClr val="bg1"/>
                </a:solidFill>
              </a:rPr>
              <a:t>Health Inequity</a:t>
            </a:r>
          </a:p>
        </p:txBody>
      </p:sp>
      <p:sp>
        <p:nvSpPr>
          <p:cNvPr id="63493" name="Text Box 5"/>
          <p:cNvSpPr txBox="1">
            <a:spLocks noChangeArrowheads="1"/>
          </p:cNvSpPr>
          <p:nvPr/>
        </p:nvSpPr>
        <p:spPr bwMode="auto">
          <a:xfrm>
            <a:off x="381000" y="4038600"/>
            <a:ext cx="8458200" cy="1569660"/>
          </a:xfrm>
          <a:prstGeom prst="rect">
            <a:avLst/>
          </a:prstGeom>
          <a:noFill/>
          <a:ln w="9525" algn="ctr">
            <a:noFill/>
            <a:miter lim="800000"/>
            <a:headEnd/>
            <a:tailEnd/>
          </a:ln>
          <a:effectLst/>
        </p:spPr>
        <p:txBody>
          <a:bodyPr>
            <a:spAutoFit/>
          </a:bodyPr>
          <a:lstStyle/>
          <a:p>
            <a:pPr algn="l">
              <a:spcBef>
                <a:spcPct val="50000"/>
              </a:spcBef>
            </a:pPr>
            <a:r>
              <a:rPr lang="en-US" sz="2400" b="1" dirty="0">
                <a:solidFill>
                  <a:schemeClr val="bg1">
                    <a:lumMod val="50000"/>
                  </a:schemeClr>
                </a:solidFill>
              </a:rPr>
              <a:t>Differences in population health status and mortality rates that are systemic, patterned, unfair, unjust, and actionable, as opposed to random or caused by those who become ill.*</a:t>
            </a:r>
          </a:p>
        </p:txBody>
      </p:sp>
      <p:sp>
        <p:nvSpPr>
          <p:cNvPr id="63494" name="Rectangle 6"/>
          <p:cNvSpPr>
            <a:spLocks noChangeArrowheads="1"/>
          </p:cNvSpPr>
          <p:nvPr/>
        </p:nvSpPr>
        <p:spPr bwMode="auto">
          <a:xfrm>
            <a:off x="152400" y="0"/>
            <a:ext cx="8839200" cy="762000"/>
          </a:xfrm>
          <a:prstGeom prst="rect">
            <a:avLst/>
          </a:prstGeom>
          <a:noFill/>
          <a:ln w="9525">
            <a:noFill/>
            <a:miter lim="800000"/>
            <a:headEnd/>
            <a:tailEnd/>
          </a:ln>
          <a:effectLst/>
        </p:spPr>
        <p:txBody>
          <a:bodyPr anchor="ctr"/>
          <a:lstStyle/>
          <a:p>
            <a:pPr algn="ctr" eaLnBrk="0" hangingPunct="0"/>
            <a:r>
              <a:rPr lang="en-US" sz="3200" dirty="0"/>
              <a:t>Distinguishing </a:t>
            </a:r>
            <a:r>
              <a:rPr lang="en-US" sz="3200" b="1" dirty="0"/>
              <a:t>Disparity</a:t>
            </a:r>
            <a:r>
              <a:rPr lang="en-US" sz="3200" dirty="0"/>
              <a:t> from </a:t>
            </a:r>
            <a:r>
              <a:rPr lang="en-US" sz="3200" b="1" dirty="0"/>
              <a:t>Inequity</a:t>
            </a:r>
          </a:p>
        </p:txBody>
      </p:sp>
      <p:sp>
        <p:nvSpPr>
          <p:cNvPr id="63495" name="Text Box 7"/>
          <p:cNvSpPr txBox="1">
            <a:spLocks noChangeArrowheads="1"/>
          </p:cNvSpPr>
          <p:nvPr/>
        </p:nvSpPr>
        <p:spPr bwMode="auto">
          <a:xfrm>
            <a:off x="457200" y="2438400"/>
            <a:ext cx="8382000" cy="400110"/>
          </a:xfrm>
          <a:prstGeom prst="rect">
            <a:avLst/>
          </a:prstGeom>
          <a:noFill/>
          <a:ln w="9525" algn="ctr">
            <a:noFill/>
            <a:miter lim="800000"/>
            <a:headEnd/>
            <a:tailEnd/>
          </a:ln>
          <a:effectLst/>
        </p:spPr>
        <p:txBody>
          <a:bodyPr>
            <a:spAutoFit/>
          </a:bodyPr>
          <a:lstStyle/>
          <a:p>
            <a:pPr algn="ctr">
              <a:spcBef>
                <a:spcPct val="50000"/>
              </a:spcBef>
            </a:pPr>
            <a:r>
              <a:rPr lang="en-US" sz="2000" b="1" i="1" dirty="0">
                <a:solidFill>
                  <a:schemeClr val="accent4"/>
                </a:solidFill>
              </a:rPr>
              <a:t>(By itself, disparity does not </a:t>
            </a:r>
            <a:r>
              <a:rPr lang="en-US" sz="2000" b="1" i="1" dirty="0" smtClean="0">
                <a:solidFill>
                  <a:schemeClr val="accent4"/>
                </a:solidFill>
              </a:rPr>
              <a:t>address the </a:t>
            </a:r>
            <a:r>
              <a:rPr lang="en-US" sz="2000" b="1" i="1" dirty="0">
                <a:solidFill>
                  <a:schemeClr val="accent4"/>
                </a:solidFill>
              </a:rPr>
              <a:t>chain of events that produces it.)</a:t>
            </a:r>
          </a:p>
        </p:txBody>
      </p:sp>
      <p:sp>
        <p:nvSpPr>
          <p:cNvPr id="63496" name="Text Box 8"/>
          <p:cNvSpPr txBox="1">
            <a:spLocks noChangeArrowheads="1"/>
          </p:cNvSpPr>
          <p:nvPr/>
        </p:nvSpPr>
        <p:spPr bwMode="auto">
          <a:xfrm>
            <a:off x="0" y="6629400"/>
            <a:ext cx="7696200" cy="274638"/>
          </a:xfrm>
          <a:prstGeom prst="rect">
            <a:avLst/>
          </a:prstGeom>
          <a:noFill/>
          <a:ln w="9525" algn="ctr">
            <a:noFill/>
            <a:miter lim="800000"/>
            <a:headEnd/>
            <a:tailEnd/>
          </a:ln>
          <a:effectLst/>
        </p:spPr>
        <p:txBody>
          <a:bodyPr>
            <a:spAutoFit/>
          </a:bodyPr>
          <a:lstStyle/>
          <a:p>
            <a:pPr algn="l">
              <a:spcBef>
                <a:spcPct val="50000"/>
              </a:spcBef>
            </a:pPr>
            <a:r>
              <a:rPr lang="en-US" sz="1200">
                <a:latin typeface="Arial" charset="0"/>
              </a:rPr>
              <a:t>*Margaret Whitehead</a:t>
            </a:r>
          </a:p>
        </p:txBody>
      </p:sp>
      <p:sp>
        <p:nvSpPr>
          <p:cNvPr id="9" name="Slide Number Placeholder 8"/>
          <p:cNvSpPr>
            <a:spLocks noGrp="1"/>
          </p:cNvSpPr>
          <p:nvPr>
            <p:ph type="sldNum" sz="quarter" idx="12"/>
          </p:nvPr>
        </p:nvSpPr>
        <p:spPr/>
        <p:txBody>
          <a:bodyPr/>
          <a:lstStyle/>
          <a:p>
            <a:fld id="{64C45D65-C93D-4AB6-BD5C-B1788ECABCE7}" type="slidenum">
              <a:rPr lang="en-US" smtClean="0"/>
              <a:pPr/>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NA103_LG"/>
          <p:cNvPicPr>
            <a:picLocks noChangeAspect="1" noChangeArrowheads="1"/>
          </p:cNvPicPr>
          <p:nvPr/>
        </p:nvPicPr>
        <p:blipFill>
          <a:blip r:embed="rId2" cstate="print"/>
          <a:srcRect/>
          <a:stretch>
            <a:fillRect/>
          </a:stretch>
        </p:blipFill>
        <p:spPr bwMode="auto">
          <a:xfrm>
            <a:off x="1524000" y="-457200"/>
            <a:ext cx="5257800" cy="6773054"/>
          </a:xfrm>
          <a:prstGeom prst="rect">
            <a:avLst/>
          </a:prstGeom>
          <a:noFill/>
          <a:ln w="9525">
            <a:noFill/>
            <a:miter lim="800000"/>
            <a:headEnd/>
            <a:tailEnd/>
          </a:ln>
          <a:effectLst>
            <a:outerShdw dist="107763" dir="18900000" algn="ctr" rotWithShape="0">
              <a:srgbClr val="808080">
                <a:alpha val="50000"/>
              </a:srgbClr>
            </a:outerShdw>
          </a:effectLst>
        </p:spPr>
      </p:pic>
      <p:sp>
        <p:nvSpPr>
          <p:cNvPr id="5" name="TextBox 4"/>
          <p:cNvSpPr txBox="1"/>
          <p:nvPr/>
        </p:nvSpPr>
        <p:spPr>
          <a:xfrm>
            <a:off x="1600200" y="6248400"/>
            <a:ext cx="7086600" cy="400110"/>
          </a:xfrm>
          <a:prstGeom prst="rect">
            <a:avLst/>
          </a:prstGeom>
          <a:noFill/>
        </p:spPr>
        <p:txBody>
          <a:bodyPr wrap="square" rtlCol="0">
            <a:spAutoFit/>
          </a:bodyPr>
          <a:lstStyle/>
          <a:p>
            <a:r>
              <a:rPr lang="en-US" sz="2000" dirty="0" smtClean="0"/>
              <a:t>This image is from the cover of the </a:t>
            </a:r>
            <a:r>
              <a:rPr lang="en-US" sz="2000" i="1" dirty="0" smtClean="0"/>
              <a:t>first</a:t>
            </a:r>
            <a:r>
              <a:rPr lang="en-US" sz="2000" dirty="0" smtClean="0"/>
              <a:t> edition.</a:t>
            </a:r>
            <a:endParaRPr lang="en-US" sz="2000"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61</a:t>
            </a:fld>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152400"/>
            <a:ext cx="8229600" cy="457200"/>
          </a:xfrm>
        </p:spPr>
        <p:txBody>
          <a:bodyPr>
            <a:normAutofit fontScale="90000"/>
          </a:bodyPr>
          <a:lstStyle/>
          <a:p>
            <a:pPr algn="ctr"/>
            <a:r>
              <a:rPr lang="en-US" sz="2800" dirty="0" smtClean="0"/>
              <a:t>Where does Prevention Begin?</a:t>
            </a:r>
            <a:br>
              <a:rPr lang="en-US" sz="2800" dirty="0" smtClean="0"/>
            </a:br>
            <a:r>
              <a:rPr lang="en-US" sz="2800" dirty="0" smtClean="0"/>
              <a:t>Where do we Focus?</a:t>
            </a:r>
          </a:p>
        </p:txBody>
      </p:sp>
      <p:sp>
        <p:nvSpPr>
          <p:cNvPr id="88067" name="Text Box 3"/>
          <p:cNvSpPr txBox="1">
            <a:spLocks noChangeArrowheads="1"/>
          </p:cNvSpPr>
          <p:nvPr/>
        </p:nvSpPr>
        <p:spPr bwMode="auto">
          <a:xfrm>
            <a:off x="1905000" y="1219200"/>
            <a:ext cx="5181600" cy="466725"/>
          </a:xfrm>
          <a:prstGeom prst="rect">
            <a:avLst/>
          </a:prstGeom>
          <a:solidFill>
            <a:srgbClr val="0000CC"/>
          </a:solidFill>
          <a:ln w="9525">
            <a:solidFill>
              <a:schemeClr val="tx1"/>
            </a:solidFill>
            <a:miter lim="800000"/>
            <a:headEnd/>
            <a:tailEnd/>
          </a:ln>
          <a:effectLst/>
        </p:spPr>
        <p:txBody>
          <a:bodyPr>
            <a:spAutoFit/>
          </a:bodyPr>
          <a:lstStyle/>
          <a:p>
            <a:pPr eaLnBrk="0" hangingPunct="0"/>
            <a:r>
              <a:rPr lang="en-US" sz="2400" b="1">
                <a:solidFill>
                  <a:schemeClr val="bg1"/>
                </a:solidFill>
                <a:latin typeface="Arial" charset="0"/>
              </a:rPr>
              <a:t>Social Determinants of Health</a:t>
            </a:r>
          </a:p>
        </p:txBody>
      </p:sp>
      <p:sp>
        <p:nvSpPr>
          <p:cNvPr id="88068" name="Text Box 4"/>
          <p:cNvSpPr txBox="1">
            <a:spLocks noChangeArrowheads="1"/>
          </p:cNvSpPr>
          <p:nvPr/>
        </p:nvSpPr>
        <p:spPr bwMode="auto">
          <a:xfrm>
            <a:off x="685800" y="1752600"/>
            <a:ext cx="8001000" cy="1187450"/>
          </a:xfrm>
          <a:prstGeom prst="rect">
            <a:avLst/>
          </a:prstGeom>
          <a:noFill/>
          <a:ln w="9525" algn="ctr">
            <a:noFill/>
            <a:miter lim="800000"/>
            <a:headEnd/>
            <a:tailEnd/>
          </a:ln>
          <a:effectLst/>
        </p:spPr>
        <p:txBody>
          <a:bodyPr>
            <a:spAutoFit/>
          </a:bodyPr>
          <a:lstStyle/>
          <a:p>
            <a:pPr algn="l"/>
            <a:r>
              <a:rPr lang="en-US" sz="2400" dirty="0">
                <a:solidFill>
                  <a:srgbClr val="0000CC"/>
                </a:solidFill>
              </a:rPr>
              <a:t>The economic and social conditions that influence the health of individuals, communities, and jurisdictions as a whole.</a:t>
            </a:r>
          </a:p>
        </p:txBody>
      </p:sp>
      <p:sp>
        <p:nvSpPr>
          <p:cNvPr id="88069" name="Text Box 5"/>
          <p:cNvSpPr txBox="1">
            <a:spLocks noChangeArrowheads="1"/>
          </p:cNvSpPr>
          <p:nvPr/>
        </p:nvSpPr>
        <p:spPr bwMode="auto">
          <a:xfrm>
            <a:off x="685800" y="2895600"/>
            <a:ext cx="8077200" cy="457200"/>
          </a:xfrm>
          <a:prstGeom prst="rect">
            <a:avLst/>
          </a:prstGeom>
          <a:noFill/>
          <a:ln w="9525" algn="ctr">
            <a:noFill/>
            <a:miter lim="800000"/>
            <a:headEnd/>
            <a:tailEnd/>
          </a:ln>
          <a:effectLst/>
        </p:spPr>
        <p:txBody>
          <a:bodyPr>
            <a:spAutoFit/>
          </a:bodyPr>
          <a:lstStyle/>
          <a:p>
            <a:pPr algn="l">
              <a:spcBef>
                <a:spcPct val="50000"/>
              </a:spcBef>
            </a:pPr>
            <a:r>
              <a:rPr lang="en-US" sz="2400">
                <a:solidFill>
                  <a:schemeClr val="tx1"/>
                </a:solidFill>
              </a:rPr>
              <a:t>They include, but are not limited to:</a:t>
            </a:r>
          </a:p>
        </p:txBody>
      </p:sp>
      <p:sp>
        <p:nvSpPr>
          <p:cNvPr id="88070" name="AutoShape 6"/>
          <p:cNvSpPr>
            <a:spLocks noChangeArrowheads="1"/>
          </p:cNvSpPr>
          <p:nvPr/>
        </p:nvSpPr>
        <p:spPr bwMode="auto">
          <a:xfrm>
            <a:off x="381000" y="3352800"/>
            <a:ext cx="2047875" cy="1524000"/>
          </a:xfrm>
          <a:prstGeom prst="star8">
            <a:avLst>
              <a:gd name="adj" fmla="val 38250"/>
            </a:avLst>
          </a:prstGeom>
          <a:solidFill>
            <a:srgbClr val="663300"/>
          </a:solidFill>
          <a:ln w="9525" algn="ctr">
            <a:noFill/>
            <a:miter lim="800000"/>
            <a:headEnd/>
            <a:tailEnd/>
          </a:ln>
          <a:effectLst/>
        </p:spPr>
        <p:txBody>
          <a:bodyPr wrap="none" anchor="ctr"/>
          <a:lstStyle/>
          <a:p>
            <a:r>
              <a:rPr lang="en-US" sz="1800">
                <a:solidFill>
                  <a:schemeClr val="accent1"/>
                </a:solidFill>
              </a:rPr>
              <a:t>Safe</a:t>
            </a:r>
          </a:p>
          <a:p>
            <a:r>
              <a:rPr lang="en-US" sz="1800">
                <a:solidFill>
                  <a:schemeClr val="accent1"/>
                </a:solidFill>
              </a:rPr>
              <a:t>Affordable</a:t>
            </a:r>
          </a:p>
          <a:p>
            <a:r>
              <a:rPr lang="en-US" sz="1800">
                <a:solidFill>
                  <a:schemeClr val="accent1"/>
                </a:solidFill>
              </a:rPr>
              <a:t>Housing</a:t>
            </a:r>
          </a:p>
        </p:txBody>
      </p:sp>
      <p:sp>
        <p:nvSpPr>
          <p:cNvPr id="88071" name="AutoShape 7"/>
          <p:cNvSpPr>
            <a:spLocks noChangeArrowheads="1"/>
          </p:cNvSpPr>
          <p:nvPr/>
        </p:nvSpPr>
        <p:spPr bwMode="auto">
          <a:xfrm>
            <a:off x="6553200" y="3352800"/>
            <a:ext cx="2133600" cy="1524000"/>
          </a:xfrm>
          <a:prstGeom prst="star8">
            <a:avLst>
              <a:gd name="adj" fmla="val 38250"/>
            </a:avLst>
          </a:prstGeom>
          <a:solidFill>
            <a:srgbClr val="663300"/>
          </a:solidFill>
          <a:ln w="9525" algn="ctr">
            <a:noFill/>
            <a:miter lim="800000"/>
            <a:headEnd/>
            <a:tailEnd/>
          </a:ln>
          <a:effectLst/>
        </p:spPr>
        <p:txBody>
          <a:bodyPr wrap="none" anchor="ctr"/>
          <a:lstStyle/>
          <a:p>
            <a:r>
              <a:rPr lang="en-US" sz="1800">
                <a:solidFill>
                  <a:srgbClr val="FFFF66"/>
                </a:solidFill>
              </a:rPr>
              <a:t>Social</a:t>
            </a:r>
          </a:p>
          <a:p>
            <a:r>
              <a:rPr lang="en-US" sz="1800">
                <a:solidFill>
                  <a:srgbClr val="FFFF66"/>
                </a:solidFill>
              </a:rPr>
              <a:t>Connection</a:t>
            </a:r>
          </a:p>
          <a:p>
            <a:r>
              <a:rPr lang="en-US" sz="1800">
                <a:solidFill>
                  <a:srgbClr val="FFFF66"/>
                </a:solidFill>
              </a:rPr>
              <a:t>&amp; Safety</a:t>
            </a:r>
          </a:p>
        </p:txBody>
      </p:sp>
      <p:sp>
        <p:nvSpPr>
          <p:cNvPr id="88072" name="AutoShape 8"/>
          <p:cNvSpPr>
            <a:spLocks noChangeArrowheads="1"/>
          </p:cNvSpPr>
          <p:nvPr/>
        </p:nvSpPr>
        <p:spPr bwMode="auto">
          <a:xfrm>
            <a:off x="2438400" y="3352800"/>
            <a:ext cx="2047875" cy="1524000"/>
          </a:xfrm>
          <a:prstGeom prst="star8">
            <a:avLst>
              <a:gd name="adj" fmla="val 38250"/>
            </a:avLst>
          </a:prstGeom>
          <a:solidFill>
            <a:srgbClr val="663300"/>
          </a:solidFill>
          <a:ln w="9525" algn="ctr">
            <a:noFill/>
            <a:miter lim="800000"/>
            <a:headEnd/>
            <a:tailEnd/>
          </a:ln>
          <a:effectLst/>
        </p:spPr>
        <p:txBody>
          <a:bodyPr wrap="none" anchor="ctr"/>
          <a:lstStyle/>
          <a:p>
            <a:r>
              <a:rPr lang="en-US" sz="1800">
                <a:solidFill>
                  <a:srgbClr val="FFCCFF"/>
                </a:solidFill>
              </a:rPr>
              <a:t>Quality</a:t>
            </a:r>
          </a:p>
          <a:p>
            <a:r>
              <a:rPr lang="en-US" sz="1800">
                <a:solidFill>
                  <a:srgbClr val="FFCCFF"/>
                </a:solidFill>
              </a:rPr>
              <a:t>Education</a:t>
            </a:r>
          </a:p>
        </p:txBody>
      </p:sp>
      <p:sp>
        <p:nvSpPr>
          <p:cNvPr id="88073" name="AutoShape 9"/>
          <p:cNvSpPr>
            <a:spLocks noChangeArrowheads="1"/>
          </p:cNvSpPr>
          <p:nvPr/>
        </p:nvSpPr>
        <p:spPr bwMode="auto">
          <a:xfrm>
            <a:off x="4495800" y="3352800"/>
            <a:ext cx="2047875" cy="1524000"/>
          </a:xfrm>
          <a:prstGeom prst="star8">
            <a:avLst>
              <a:gd name="adj" fmla="val 38250"/>
            </a:avLst>
          </a:prstGeom>
          <a:solidFill>
            <a:srgbClr val="663300"/>
          </a:solidFill>
          <a:ln w="9525" algn="ctr">
            <a:noFill/>
            <a:miter lim="800000"/>
            <a:headEnd/>
            <a:tailEnd/>
          </a:ln>
          <a:effectLst/>
        </p:spPr>
        <p:txBody>
          <a:bodyPr wrap="none" anchor="ctr"/>
          <a:lstStyle/>
          <a:p>
            <a:r>
              <a:rPr lang="en-US" sz="1800">
                <a:solidFill>
                  <a:srgbClr val="CCFFCC"/>
                </a:solidFill>
              </a:rPr>
              <a:t>Job </a:t>
            </a:r>
          </a:p>
          <a:p>
            <a:r>
              <a:rPr lang="en-US" sz="1800">
                <a:solidFill>
                  <a:srgbClr val="CCFFCC"/>
                </a:solidFill>
              </a:rPr>
              <a:t>Security</a:t>
            </a:r>
          </a:p>
        </p:txBody>
      </p:sp>
      <p:sp>
        <p:nvSpPr>
          <p:cNvPr id="88074" name="AutoShape 10"/>
          <p:cNvSpPr>
            <a:spLocks noChangeArrowheads="1"/>
          </p:cNvSpPr>
          <p:nvPr/>
        </p:nvSpPr>
        <p:spPr bwMode="auto">
          <a:xfrm>
            <a:off x="1371600" y="4572000"/>
            <a:ext cx="2133600" cy="1524000"/>
          </a:xfrm>
          <a:prstGeom prst="star8">
            <a:avLst>
              <a:gd name="adj" fmla="val 38250"/>
            </a:avLst>
          </a:prstGeom>
          <a:solidFill>
            <a:srgbClr val="663300"/>
          </a:solidFill>
          <a:ln w="9525" algn="ctr">
            <a:noFill/>
            <a:miter lim="800000"/>
            <a:headEnd/>
            <a:tailEnd/>
          </a:ln>
          <a:effectLst/>
        </p:spPr>
        <p:txBody>
          <a:bodyPr wrap="none" anchor="ctr"/>
          <a:lstStyle/>
          <a:p>
            <a:r>
              <a:rPr lang="en-US" sz="1800">
                <a:solidFill>
                  <a:srgbClr val="FFFF66"/>
                </a:solidFill>
              </a:rPr>
              <a:t>Living</a:t>
            </a:r>
          </a:p>
          <a:p>
            <a:r>
              <a:rPr lang="en-US" sz="1800">
                <a:solidFill>
                  <a:srgbClr val="FFFF66"/>
                </a:solidFill>
              </a:rPr>
              <a:t>Wage</a:t>
            </a:r>
          </a:p>
        </p:txBody>
      </p:sp>
      <p:sp>
        <p:nvSpPr>
          <p:cNvPr id="88075" name="AutoShape 11"/>
          <p:cNvSpPr>
            <a:spLocks noChangeArrowheads="1"/>
          </p:cNvSpPr>
          <p:nvPr/>
        </p:nvSpPr>
        <p:spPr bwMode="auto">
          <a:xfrm>
            <a:off x="3505200" y="4572000"/>
            <a:ext cx="2047875" cy="1524000"/>
          </a:xfrm>
          <a:prstGeom prst="star8">
            <a:avLst>
              <a:gd name="adj" fmla="val 38250"/>
            </a:avLst>
          </a:prstGeom>
          <a:solidFill>
            <a:srgbClr val="663300"/>
          </a:solidFill>
          <a:ln w="9525" algn="ctr">
            <a:noFill/>
            <a:miter lim="800000"/>
            <a:headEnd/>
            <a:tailEnd/>
          </a:ln>
          <a:effectLst/>
        </p:spPr>
        <p:txBody>
          <a:bodyPr wrap="none" anchor="ctr"/>
          <a:lstStyle/>
          <a:p>
            <a:r>
              <a:rPr lang="en-US" sz="1800">
                <a:solidFill>
                  <a:schemeClr val="accent1"/>
                </a:solidFill>
              </a:rPr>
              <a:t>Access to</a:t>
            </a:r>
          </a:p>
          <a:p>
            <a:r>
              <a:rPr lang="en-US" sz="1800">
                <a:solidFill>
                  <a:schemeClr val="accent1"/>
                </a:solidFill>
              </a:rPr>
              <a:t>Transporta-</a:t>
            </a:r>
          </a:p>
          <a:p>
            <a:r>
              <a:rPr lang="en-US" sz="1800">
                <a:solidFill>
                  <a:schemeClr val="accent1"/>
                </a:solidFill>
              </a:rPr>
              <a:t>tion</a:t>
            </a:r>
          </a:p>
        </p:txBody>
      </p:sp>
      <p:sp>
        <p:nvSpPr>
          <p:cNvPr id="88076" name="AutoShape 12"/>
          <p:cNvSpPr>
            <a:spLocks noChangeArrowheads="1"/>
          </p:cNvSpPr>
          <p:nvPr/>
        </p:nvSpPr>
        <p:spPr bwMode="auto">
          <a:xfrm>
            <a:off x="5562600" y="4572000"/>
            <a:ext cx="2047875" cy="1524000"/>
          </a:xfrm>
          <a:prstGeom prst="star8">
            <a:avLst>
              <a:gd name="adj" fmla="val 38250"/>
            </a:avLst>
          </a:prstGeom>
          <a:solidFill>
            <a:srgbClr val="663300"/>
          </a:solidFill>
          <a:ln w="9525" algn="ctr">
            <a:noFill/>
            <a:miter lim="800000"/>
            <a:headEnd/>
            <a:tailEnd/>
          </a:ln>
          <a:effectLst/>
        </p:spPr>
        <p:txBody>
          <a:bodyPr wrap="none" anchor="ctr"/>
          <a:lstStyle/>
          <a:p>
            <a:r>
              <a:rPr lang="en-US" sz="1800">
                <a:solidFill>
                  <a:srgbClr val="FFCCFF"/>
                </a:solidFill>
              </a:rPr>
              <a:t>Availability</a:t>
            </a:r>
          </a:p>
          <a:p>
            <a:r>
              <a:rPr lang="en-US" sz="1800">
                <a:solidFill>
                  <a:srgbClr val="FFCCFF"/>
                </a:solidFill>
              </a:rPr>
              <a:t>of Food</a:t>
            </a:r>
          </a:p>
        </p:txBody>
      </p:sp>
      <p:sp>
        <p:nvSpPr>
          <p:cNvPr id="88077" name="Text Box 13"/>
          <p:cNvSpPr txBox="1">
            <a:spLocks noChangeArrowheads="1"/>
          </p:cNvSpPr>
          <p:nvPr/>
        </p:nvSpPr>
        <p:spPr bwMode="auto">
          <a:xfrm>
            <a:off x="0" y="6216650"/>
            <a:ext cx="9144000" cy="641350"/>
          </a:xfrm>
          <a:prstGeom prst="rect">
            <a:avLst/>
          </a:prstGeom>
          <a:noFill/>
          <a:ln w="9525">
            <a:noFill/>
            <a:miter lim="800000"/>
            <a:headEnd/>
            <a:tailEnd/>
          </a:ln>
          <a:effectLst/>
        </p:spPr>
        <p:txBody>
          <a:bodyPr>
            <a:spAutoFit/>
          </a:bodyPr>
          <a:lstStyle/>
          <a:p>
            <a:pPr algn="l">
              <a:spcBef>
                <a:spcPct val="50000"/>
              </a:spcBef>
            </a:pPr>
            <a:r>
              <a:rPr lang="en-US" sz="1600">
                <a:solidFill>
                  <a:schemeClr val="tx1"/>
                </a:solidFill>
                <a:latin typeface="Arial" charset="0"/>
              </a:rPr>
              <a:t>Dennis Raphael,</a:t>
            </a:r>
            <a:r>
              <a:rPr lang="en-US" sz="1800">
                <a:solidFill>
                  <a:schemeClr val="tx1"/>
                </a:solidFill>
                <a:latin typeface="Arial" charset="0"/>
              </a:rPr>
              <a:t> </a:t>
            </a:r>
            <a:r>
              <a:rPr lang="en-US" sz="1600" i="1">
                <a:latin typeface="Arial" charset="0"/>
              </a:rPr>
              <a:t>Social Determinants of Health; </a:t>
            </a:r>
            <a:r>
              <a:rPr lang="en-US" sz="1600">
                <a:latin typeface="Arial" charset="0"/>
              </a:rPr>
              <a:t>Toronto: Scholars Press, 2004</a:t>
            </a:r>
            <a:r>
              <a:rPr lang="en-US">
                <a:latin typeface="Arial" charset="0"/>
              </a:rPr>
              <a:t> </a:t>
            </a:r>
          </a:p>
        </p:txBody>
      </p:sp>
      <p:sp>
        <p:nvSpPr>
          <p:cNvPr id="14" name="Slide Number Placeholder 13"/>
          <p:cNvSpPr>
            <a:spLocks noGrp="1"/>
          </p:cNvSpPr>
          <p:nvPr>
            <p:ph type="sldNum" sz="quarter" idx="12"/>
          </p:nvPr>
        </p:nvSpPr>
        <p:spPr/>
        <p:txBody>
          <a:bodyPr>
            <a:normAutofit fontScale="85000" lnSpcReduction="20000"/>
          </a:bodyPr>
          <a:lstStyle/>
          <a:p>
            <a:fld id="{64C45D65-C93D-4AB6-BD5C-B1788ECABCE7}" type="slidenum">
              <a:rPr lang="en-US" smtClean="0"/>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47800" y="152400"/>
            <a:ext cx="6400800" cy="838200"/>
            <a:chOff x="1152" y="96"/>
            <a:chExt cx="4032" cy="528"/>
          </a:xfrm>
        </p:grpSpPr>
        <p:sp>
          <p:nvSpPr>
            <p:cNvPr id="50179" name="Rectangle 3"/>
            <p:cNvSpPr>
              <a:spLocks noChangeArrowheads="1"/>
            </p:cNvSpPr>
            <p:nvPr/>
          </p:nvSpPr>
          <p:spPr bwMode="auto">
            <a:xfrm>
              <a:off x="1152" y="96"/>
              <a:ext cx="4032" cy="528"/>
            </a:xfrm>
            <a:prstGeom prst="rect">
              <a:avLst/>
            </a:prstGeom>
            <a:noFill/>
            <a:ln w="57150" cap="rnd" algn="ctr">
              <a:solidFill>
                <a:schemeClr val="accent2"/>
              </a:solidFill>
              <a:prstDash val="sysDot"/>
              <a:miter lim="800000"/>
              <a:headEnd/>
              <a:tailEnd/>
            </a:ln>
            <a:effectLst/>
          </p:spPr>
          <p:txBody>
            <a:bodyPr wrap="none" anchor="ctr"/>
            <a:lstStyle/>
            <a:p>
              <a:pPr algn="ctr"/>
              <a:endParaRPr lang="en-US"/>
            </a:p>
          </p:txBody>
        </p:sp>
        <p:sp>
          <p:nvSpPr>
            <p:cNvPr id="50180" name="Text Box 4"/>
            <p:cNvSpPr txBox="1">
              <a:spLocks noChangeArrowheads="1"/>
            </p:cNvSpPr>
            <p:nvPr/>
          </p:nvSpPr>
          <p:spPr bwMode="auto">
            <a:xfrm>
              <a:off x="2064" y="96"/>
              <a:ext cx="2160" cy="250"/>
            </a:xfrm>
            <a:prstGeom prst="rect">
              <a:avLst/>
            </a:prstGeom>
            <a:noFill/>
            <a:ln w="9525" algn="ctr">
              <a:noFill/>
              <a:miter lim="800000"/>
              <a:headEnd/>
              <a:tailEnd/>
            </a:ln>
            <a:effectLst/>
          </p:spPr>
          <p:txBody>
            <a:bodyPr>
              <a:spAutoFit/>
            </a:bodyPr>
            <a:lstStyle/>
            <a:p>
              <a:pPr algn="ctr">
                <a:spcBef>
                  <a:spcPct val="50000"/>
                </a:spcBef>
              </a:pPr>
              <a:r>
                <a:rPr lang="en-US" sz="2000" b="1" dirty="0"/>
                <a:t>Root Causes</a:t>
              </a:r>
            </a:p>
          </p:txBody>
        </p:sp>
      </p:grpSp>
      <p:sp>
        <p:nvSpPr>
          <p:cNvPr id="50181" name="Rectangle 5"/>
          <p:cNvSpPr>
            <a:spLocks noChangeArrowheads="1"/>
          </p:cNvSpPr>
          <p:nvPr/>
        </p:nvSpPr>
        <p:spPr bwMode="auto">
          <a:xfrm>
            <a:off x="2514600" y="609600"/>
            <a:ext cx="1143000" cy="457200"/>
          </a:xfrm>
          <a:prstGeom prst="rect">
            <a:avLst/>
          </a:prstGeom>
          <a:noFill/>
          <a:ln w="9525" algn="ctr">
            <a:noFill/>
            <a:miter lim="800000"/>
            <a:headEnd/>
            <a:tailEnd/>
          </a:ln>
          <a:effectLst/>
        </p:spPr>
        <p:txBody>
          <a:bodyPr wrap="none" anchor="ctr"/>
          <a:lstStyle/>
          <a:p>
            <a:endParaRPr lang="en-US"/>
          </a:p>
        </p:txBody>
      </p:sp>
      <p:grpSp>
        <p:nvGrpSpPr>
          <p:cNvPr id="3" name="Group 6"/>
          <p:cNvGrpSpPr>
            <a:grpSpLocks/>
          </p:cNvGrpSpPr>
          <p:nvPr/>
        </p:nvGrpSpPr>
        <p:grpSpPr bwMode="auto">
          <a:xfrm>
            <a:off x="1447800" y="1676400"/>
            <a:ext cx="6553200" cy="1219200"/>
            <a:chOff x="1152" y="1056"/>
            <a:chExt cx="4128" cy="768"/>
          </a:xfrm>
        </p:grpSpPr>
        <p:sp>
          <p:nvSpPr>
            <p:cNvPr id="50183" name="Text Box 7"/>
            <p:cNvSpPr txBox="1">
              <a:spLocks noChangeArrowheads="1"/>
            </p:cNvSpPr>
            <p:nvPr/>
          </p:nvSpPr>
          <p:spPr bwMode="auto">
            <a:xfrm>
              <a:off x="1632" y="1104"/>
              <a:ext cx="2976" cy="250"/>
            </a:xfrm>
            <a:prstGeom prst="rect">
              <a:avLst/>
            </a:prstGeom>
            <a:noFill/>
            <a:ln w="9525" algn="ctr">
              <a:noFill/>
              <a:miter lim="800000"/>
              <a:headEnd/>
              <a:tailEnd/>
            </a:ln>
            <a:effectLst/>
          </p:spPr>
          <p:txBody>
            <a:bodyPr>
              <a:spAutoFit/>
            </a:bodyPr>
            <a:lstStyle/>
            <a:p>
              <a:pPr algn="ctr">
                <a:spcBef>
                  <a:spcPct val="50000"/>
                </a:spcBef>
              </a:pPr>
              <a:r>
                <a:rPr lang="en-US" sz="2000" b="1" dirty="0"/>
                <a:t>Power and Wealth Imbalance</a:t>
              </a:r>
            </a:p>
          </p:txBody>
        </p:sp>
        <p:sp>
          <p:nvSpPr>
            <p:cNvPr id="50184" name="Rectangle 8"/>
            <p:cNvSpPr>
              <a:spLocks noChangeArrowheads="1"/>
            </p:cNvSpPr>
            <p:nvPr/>
          </p:nvSpPr>
          <p:spPr bwMode="auto">
            <a:xfrm>
              <a:off x="1152" y="1056"/>
              <a:ext cx="4128" cy="768"/>
            </a:xfrm>
            <a:prstGeom prst="rect">
              <a:avLst/>
            </a:prstGeom>
            <a:noFill/>
            <a:ln w="57150" cap="rnd" algn="ctr">
              <a:solidFill>
                <a:schemeClr val="accent2"/>
              </a:solidFill>
              <a:prstDash val="sysDot"/>
              <a:miter lim="800000"/>
              <a:headEnd/>
              <a:tailEnd/>
            </a:ln>
            <a:effectLst/>
          </p:spPr>
          <p:txBody>
            <a:bodyPr wrap="none" anchor="ctr"/>
            <a:lstStyle/>
            <a:p>
              <a:endParaRPr lang="en-US"/>
            </a:p>
          </p:txBody>
        </p:sp>
      </p:grpSp>
      <p:sp>
        <p:nvSpPr>
          <p:cNvPr id="50185" name="Oval 9"/>
          <p:cNvSpPr>
            <a:spLocks noChangeArrowheads="1"/>
          </p:cNvSpPr>
          <p:nvPr/>
        </p:nvSpPr>
        <p:spPr bwMode="auto">
          <a:xfrm>
            <a:off x="914400" y="1295400"/>
            <a:ext cx="1371600" cy="1066800"/>
          </a:xfrm>
          <a:prstGeom prst="ellipse">
            <a:avLst/>
          </a:prstGeom>
          <a:solidFill>
            <a:srgbClr val="FFFF00"/>
          </a:solidFill>
          <a:ln w="9525" algn="ctr">
            <a:solidFill>
              <a:schemeClr val="tx1"/>
            </a:solidFill>
            <a:round/>
            <a:headEnd/>
            <a:tailEnd/>
          </a:ln>
          <a:effectLst/>
        </p:spPr>
        <p:txBody>
          <a:bodyPr wrap="none" anchor="ctr"/>
          <a:lstStyle/>
          <a:p>
            <a:pPr algn="ctr"/>
            <a:r>
              <a:rPr lang="en-US" sz="1400" b="1" dirty="0">
                <a:latin typeface="Arial" charset="0"/>
              </a:rPr>
              <a:t>LABOR</a:t>
            </a:r>
          </a:p>
          <a:p>
            <a:pPr algn="ctr"/>
            <a:r>
              <a:rPr lang="en-US" sz="1400" b="1" dirty="0">
                <a:latin typeface="Arial" charset="0"/>
              </a:rPr>
              <a:t>MARKETS</a:t>
            </a:r>
          </a:p>
        </p:txBody>
      </p:sp>
      <p:sp>
        <p:nvSpPr>
          <p:cNvPr id="50186" name="Oval 10"/>
          <p:cNvSpPr>
            <a:spLocks noChangeArrowheads="1"/>
          </p:cNvSpPr>
          <p:nvPr/>
        </p:nvSpPr>
        <p:spPr bwMode="auto">
          <a:xfrm>
            <a:off x="3810000" y="2057400"/>
            <a:ext cx="1676400" cy="1219200"/>
          </a:xfrm>
          <a:prstGeom prst="ellipse">
            <a:avLst/>
          </a:prstGeom>
          <a:solidFill>
            <a:srgbClr val="FFFF00"/>
          </a:solidFill>
          <a:ln w="9525" algn="ctr">
            <a:solidFill>
              <a:schemeClr val="tx1"/>
            </a:solidFill>
            <a:round/>
            <a:headEnd/>
            <a:tailEnd/>
          </a:ln>
          <a:effectLst/>
        </p:spPr>
        <p:txBody>
          <a:bodyPr wrap="none" anchor="ctr"/>
          <a:lstStyle/>
          <a:p>
            <a:pPr algn="ctr"/>
            <a:r>
              <a:rPr lang="en-US" sz="1400" b="1" dirty="0">
                <a:latin typeface="Arial" charset="0"/>
              </a:rPr>
              <a:t>GLOBALIZATION</a:t>
            </a:r>
          </a:p>
          <a:p>
            <a:pPr algn="ctr"/>
            <a:r>
              <a:rPr lang="en-US" sz="1400" b="1" dirty="0">
                <a:latin typeface="Arial" charset="0"/>
              </a:rPr>
              <a:t>&amp;</a:t>
            </a:r>
          </a:p>
          <a:p>
            <a:pPr algn="ctr"/>
            <a:r>
              <a:rPr lang="en-US" sz="1400" b="1" dirty="0">
                <a:latin typeface="Arial" charset="0"/>
              </a:rPr>
              <a:t>DEREGULATION</a:t>
            </a:r>
          </a:p>
        </p:txBody>
      </p:sp>
      <p:sp>
        <p:nvSpPr>
          <p:cNvPr id="50187" name="Oval 11"/>
          <p:cNvSpPr>
            <a:spLocks noChangeArrowheads="1"/>
          </p:cNvSpPr>
          <p:nvPr/>
        </p:nvSpPr>
        <p:spPr bwMode="auto">
          <a:xfrm>
            <a:off x="1219200" y="2362200"/>
            <a:ext cx="1371600" cy="1066800"/>
          </a:xfrm>
          <a:prstGeom prst="ellipse">
            <a:avLst/>
          </a:prstGeom>
          <a:solidFill>
            <a:srgbClr val="FFFF00"/>
          </a:solidFill>
          <a:ln w="9525" algn="ctr">
            <a:solidFill>
              <a:schemeClr val="tx1"/>
            </a:solidFill>
            <a:round/>
            <a:headEnd/>
            <a:tailEnd/>
          </a:ln>
          <a:effectLst/>
        </p:spPr>
        <p:txBody>
          <a:bodyPr wrap="none" anchor="ctr"/>
          <a:lstStyle/>
          <a:p>
            <a:pPr algn="ctr"/>
            <a:r>
              <a:rPr lang="en-US" sz="1400" b="1" dirty="0">
                <a:latin typeface="Arial" charset="0"/>
              </a:rPr>
              <a:t>HOUSING</a:t>
            </a:r>
          </a:p>
          <a:p>
            <a:pPr algn="ctr"/>
            <a:r>
              <a:rPr lang="en-US" sz="1400" b="1" dirty="0">
                <a:latin typeface="Arial" charset="0"/>
              </a:rPr>
              <a:t>POLICY</a:t>
            </a:r>
          </a:p>
        </p:txBody>
      </p:sp>
      <p:sp>
        <p:nvSpPr>
          <p:cNvPr id="50188" name="Oval 12"/>
          <p:cNvSpPr>
            <a:spLocks noChangeArrowheads="1"/>
          </p:cNvSpPr>
          <p:nvPr/>
        </p:nvSpPr>
        <p:spPr bwMode="auto">
          <a:xfrm>
            <a:off x="2590800" y="2362200"/>
            <a:ext cx="1295400" cy="1143000"/>
          </a:xfrm>
          <a:prstGeom prst="ellipse">
            <a:avLst/>
          </a:prstGeom>
          <a:solidFill>
            <a:srgbClr val="FFFF00"/>
          </a:solidFill>
          <a:ln w="9525" algn="ctr">
            <a:solidFill>
              <a:schemeClr val="tx1"/>
            </a:solidFill>
            <a:round/>
            <a:headEnd/>
            <a:tailEnd/>
          </a:ln>
          <a:effectLst/>
        </p:spPr>
        <p:txBody>
          <a:bodyPr wrap="none" anchor="ctr"/>
          <a:lstStyle/>
          <a:p>
            <a:pPr algn="ctr"/>
            <a:r>
              <a:rPr lang="en-US" sz="1400" b="1" dirty="0">
                <a:latin typeface="Arial" charset="0"/>
              </a:rPr>
              <a:t>EDUCATION</a:t>
            </a:r>
          </a:p>
          <a:p>
            <a:pPr algn="ctr"/>
            <a:r>
              <a:rPr lang="en-US" sz="1400" b="1" dirty="0">
                <a:latin typeface="Arial" charset="0"/>
              </a:rPr>
              <a:t>SYSTEMS</a:t>
            </a:r>
          </a:p>
        </p:txBody>
      </p:sp>
      <p:sp>
        <p:nvSpPr>
          <p:cNvPr id="50189" name="Oval 13"/>
          <p:cNvSpPr>
            <a:spLocks noChangeArrowheads="1"/>
          </p:cNvSpPr>
          <p:nvPr/>
        </p:nvSpPr>
        <p:spPr bwMode="auto">
          <a:xfrm>
            <a:off x="7162800" y="1371600"/>
            <a:ext cx="1371600" cy="1066800"/>
          </a:xfrm>
          <a:prstGeom prst="ellipse">
            <a:avLst/>
          </a:prstGeom>
          <a:solidFill>
            <a:srgbClr val="FFFF00"/>
          </a:solidFill>
          <a:ln w="9525" algn="ctr">
            <a:solidFill>
              <a:schemeClr val="tx1"/>
            </a:solidFill>
            <a:round/>
            <a:headEnd/>
            <a:tailEnd/>
          </a:ln>
          <a:effectLst/>
        </p:spPr>
        <p:txBody>
          <a:bodyPr wrap="none" anchor="ctr"/>
          <a:lstStyle/>
          <a:p>
            <a:pPr algn="ctr"/>
            <a:r>
              <a:rPr lang="en-US" sz="1400" b="1" dirty="0">
                <a:latin typeface="Arial" charset="0"/>
              </a:rPr>
              <a:t>TAX</a:t>
            </a:r>
          </a:p>
          <a:p>
            <a:pPr algn="ctr"/>
            <a:r>
              <a:rPr lang="en-US" sz="1400" b="1" dirty="0">
                <a:latin typeface="Arial" charset="0"/>
              </a:rPr>
              <a:t>POLICY</a:t>
            </a:r>
          </a:p>
        </p:txBody>
      </p:sp>
      <p:sp>
        <p:nvSpPr>
          <p:cNvPr id="50190" name="Line 14"/>
          <p:cNvSpPr>
            <a:spLocks noChangeShapeType="1"/>
          </p:cNvSpPr>
          <p:nvPr/>
        </p:nvSpPr>
        <p:spPr bwMode="auto">
          <a:xfrm>
            <a:off x="4572000" y="3124200"/>
            <a:ext cx="0" cy="533400"/>
          </a:xfrm>
          <a:prstGeom prst="line">
            <a:avLst/>
          </a:prstGeom>
          <a:noFill/>
          <a:ln w="57150">
            <a:solidFill>
              <a:schemeClr val="tx1"/>
            </a:solidFill>
            <a:round/>
            <a:headEnd type="triangle" w="med" len="med"/>
            <a:tailEnd/>
          </a:ln>
          <a:effectLst/>
        </p:spPr>
        <p:txBody>
          <a:bodyPr anchor="ctr"/>
          <a:lstStyle/>
          <a:p>
            <a:endParaRPr lang="en-US"/>
          </a:p>
        </p:txBody>
      </p:sp>
      <p:grpSp>
        <p:nvGrpSpPr>
          <p:cNvPr id="4" name="Group 15"/>
          <p:cNvGrpSpPr>
            <a:grpSpLocks/>
          </p:cNvGrpSpPr>
          <p:nvPr/>
        </p:nvGrpSpPr>
        <p:grpSpPr bwMode="auto">
          <a:xfrm>
            <a:off x="1447800" y="3886200"/>
            <a:ext cx="6553200" cy="1219200"/>
            <a:chOff x="1152" y="2448"/>
            <a:chExt cx="4128" cy="768"/>
          </a:xfrm>
        </p:grpSpPr>
        <p:sp>
          <p:nvSpPr>
            <p:cNvPr id="50192" name="Text Box 16"/>
            <p:cNvSpPr txBox="1">
              <a:spLocks noChangeArrowheads="1"/>
            </p:cNvSpPr>
            <p:nvPr/>
          </p:nvSpPr>
          <p:spPr bwMode="auto">
            <a:xfrm>
              <a:off x="1632" y="2496"/>
              <a:ext cx="2976" cy="250"/>
            </a:xfrm>
            <a:prstGeom prst="rect">
              <a:avLst/>
            </a:prstGeom>
            <a:noFill/>
            <a:ln w="9525" algn="ctr">
              <a:noFill/>
              <a:miter lim="800000"/>
              <a:headEnd/>
              <a:tailEnd/>
            </a:ln>
            <a:effectLst/>
          </p:spPr>
          <p:txBody>
            <a:bodyPr>
              <a:spAutoFit/>
            </a:bodyPr>
            <a:lstStyle/>
            <a:p>
              <a:pPr algn="ctr">
                <a:spcBef>
                  <a:spcPct val="50000"/>
                </a:spcBef>
              </a:pPr>
              <a:r>
                <a:rPr lang="en-US" sz="2000" b="1" dirty="0"/>
                <a:t>Social Determinants of Health</a:t>
              </a:r>
            </a:p>
          </p:txBody>
        </p:sp>
        <p:sp>
          <p:nvSpPr>
            <p:cNvPr id="50193" name="Rectangle 17"/>
            <p:cNvSpPr>
              <a:spLocks noChangeArrowheads="1"/>
            </p:cNvSpPr>
            <p:nvPr/>
          </p:nvSpPr>
          <p:spPr bwMode="auto">
            <a:xfrm>
              <a:off x="1152" y="2448"/>
              <a:ext cx="4128" cy="768"/>
            </a:xfrm>
            <a:prstGeom prst="rect">
              <a:avLst/>
            </a:prstGeom>
            <a:noFill/>
            <a:ln w="57150" cap="rnd" algn="ctr">
              <a:solidFill>
                <a:schemeClr val="accent2"/>
              </a:solidFill>
              <a:prstDash val="sysDot"/>
              <a:miter lim="800000"/>
              <a:headEnd/>
              <a:tailEnd/>
            </a:ln>
            <a:effectLst/>
          </p:spPr>
          <p:txBody>
            <a:bodyPr wrap="none" anchor="ctr"/>
            <a:lstStyle/>
            <a:p>
              <a:endParaRPr lang="en-US"/>
            </a:p>
          </p:txBody>
        </p:sp>
      </p:grpSp>
      <p:sp>
        <p:nvSpPr>
          <p:cNvPr id="50194" name="Line 18"/>
          <p:cNvSpPr>
            <a:spLocks noChangeShapeType="1"/>
          </p:cNvSpPr>
          <p:nvPr/>
        </p:nvSpPr>
        <p:spPr bwMode="auto">
          <a:xfrm flipV="1">
            <a:off x="4724400" y="3124200"/>
            <a:ext cx="0" cy="533400"/>
          </a:xfrm>
          <a:prstGeom prst="line">
            <a:avLst/>
          </a:prstGeom>
          <a:noFill/>
          <a:ln w="57150">
            <a:solidFill>
              <a:schemeClr val="tx1"/>
            </a:solidFill>
            <a:round/>
            <a:headEnd type="triangle" w="med" len="med"/>
            <a:tailEnd/>
          </a:ln>
          <a:effectLst/>
        </p:spPr>
        <p:txBody>
          <a:bodyPr anchor="ctr"/>
          <a:lstStyle/>
          <a:p>
            <a:endParaRPr lang="en-US"/>
          </a:p>
        </p:txBody>
      </p:sp>
      <p:sp>
        <p:nvSpPr>
          <p:cNvPr id="50195" name="Line 19"/>
          <p:cNvSpPr>
            <a:spLocks noChangeShapeType="1"/>
          </p:cNvSpPr>
          <p:nvPr/>
        </p:nvSpPr>
        <p:spPr bwMode="auto">
          <a:xfrm flipV="1">
            <a:off x="4648200" y="5943600"/>
            <a:ext cx="0" cy="381000"/>
          </a:xfrm>
          <a:prstGeom prst="line">
            <a:avLst/>
          </a:prstGeom>
          <a:noFill/>
          <a:ln w="57150">
            <a:solidFill>
              <a:schemeClr val="tx1"/>
            </a:solidFill>
            <a:round/>
            <a:headEnd type="triangle" w="med" len="med"/>
            <a:tailEnd/>
          </a:ln>
          <a:effectLst/>
        </p:spPr>
        <p:txBody>
          <a:bodyPr anchor="ctr"/>
          <a:lstStyle/>
          <a:p>
            <a:endParaRPr lang="en-US"/>
          </a:p>
        </p:txBody>
      </p:sp>
      <p:sp>
        <p:nvSpPr>
          <p:cNvPr id="50196" name="Text Box 20"/>
          <p:cNvSpPr txBox="1">
            <a:spLocks noChangeArrowheads="1"/>
          </p:cNvSpPr>
          <p:nvPr/>
        </p:nvSpPr>
        <p:spPr bwMode="auto">
          <a:xfrm>
            <a:off x="762000" y="6248400"/>
            <a:ext cx="8610600" cy="396875"/>
          </a:xfrm>
          <a:prstGeom prst="rect">
            <a:avLst/>
          </a:prstGeom>
          <a:noFill/>
          <a:ln w="9525" algn="ctr">
            <a:noFill/>
            <a:miter lim="800000"/>
            <a:headEnd/>
            <a:tailEnd/>
          </a:ln>
          <a:effectLst/>
        </p:spPr>
        <p:txBody>
          <a:bodyPr>
            <a:spAutoFit/>
          </a:bodyPr>
          <a:lstStyle/>
          <a:p>
            <a:pPr algn="ctr">
              <a:spcBef>
                <a:spcPct val="50000"/>
              </a:spcBef>
            </a:pPr>
            <a:r>
              <a:rPr lang="en-US" sz="2000" b="1" dirty="0"/>
              <a:t>Disparity in the Distribution of Disease, Illness, and Wellbeing</a:t>
            </a:r>
          </a:p>
        </p:txBody>
      </p:sp>
      <p:sp>
        <p:nvSpPr>
          <p:cNvPr id="50197" name="Rectangle 21"/>
          <p:cNvSpPr>
            <a:spLocks noChangeArrowheads="1"/>
          </p:cNvSpPr>
          <p:nvPr/>
        </p:nvSpPr>
        <p:spPr bwMode="auto">
          <a:xfrm>
            <a:off x="1143000" y="304800"/>
            <a:ext cx="2047875" cy="6096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flatTx/>
          </a:bodyPr>
          <a:lstStyle/>
          <a:p>
            <a:r>
              <a:rPr lang="en-US" sz="1400" b="1" dirty="0">
                <a:solidFill>
                  <a:schemeClr val="bg1"/>
                </a:solidFill>
                <a:latin typeface="Arial" charset="0"/>
              </a:rPr>
              <a:t>Institutional</a:t>
            </a:r>
          </a:p>
          <a:p>
            <a:pPr algn="ctr"/>
            <a:r>
              <a:rPr lang="en-US" sz="1400" b="1" dirty="0">
                <a:solidFill>
                  <a:schemeClr val="bg1"/>
                </a:solidFill>
                <a:latin typeface="Arial" charset="0"/>
              </a:rPr>
              <a:t>Racism</a:t>
            </a:r>
          </a:p>
        </p:txBody>
      </p:sp>
      <p:sp>
        <p:nvSpPr>
          <p:cNvPr id="50198" name="Rectangle 22"/>
          <p:cNvSpPr>
            <a:spLocks noChangeArrowheads="1"/>
          </p:cNvSpPr>
          <p:nvPr/>
        </p:nvSpPr>
        <p:spPr bwMode="auto">
          <a:xfrm>
            <a:off x="3505200" y="533400"/>
            <a:ext cx="2047875" cy="6096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flatTx/>
          </a:bodyPr>
          <a:lstStyle/>
          <a:p>
            <a:pPr algn="ctr"/>
            <a:r>
              <a:rPr lang="en-US" sz="1400" b="1" dirty="0">
                <a:solidFill>
                  <a:schemeClr val="bg1"/>
                </a:solidFill>
                <a:latin typeface="Arial" charset="0"/>
              </a:rPr>
              <a:t>Class Oppression</a:t>
            </a:r>
          </a:p>
          <a:p>
            <a:pPr algn="ctr"/>
            <a:endParaRPr lang="en-US" sz="1400" b="1" dirty="0">
              <a:solidFill>
                <a:schemeClr val="bg1"/>
              </a:solidFill>
              <a:latin typeface="Arial" charset="0"/>
            </a:endParaRPr>
          </a:p>
        </p:txBody>
      </p:sp>
      <p:sp>
        <p:nvSpPr>
          <p:cNvPr id="50199" name="Rectangle 23"/>
          <p:cNvSpPr>
            <a:spLocks noChangeArrowheads="1"/>
          </p:cNvSpPr>
          <p:nvPr/>
        </p:nvSpPr>
        <p:spPr bwMode="auto">
          <a:xfrm>
            <a:off x="5943600" y="381000"/>
            <a:ext cx="2133600" cy="6096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flatTx/>
          </a:bodyPr>
          <a:lstStyle/>
          <a:p>
            <a:pPr algn="ctr"/>
            <a:r>
              <a:rPr lang="en-US" sz="1400" b="1">
                <a:solidFill>
                  <a:schemeClr val="bg1"/>
                </a:solidFill>
                <a:latin typeface="Arial" charset="0"/>
              </a:rPr>
              <a:t>Gender </a:t>
            </a:r>
          </a:p>
          <a:p>
            <a:pPr algn="ctr"/>
            <a:r>
              <a:rPr lang="en-US" sz="1400" b="1">
                <a:solidFill>
                  <a:schemeClr val="bg1"/>
                </a:solidFill>
                <a:latin typeface="Arial" charset="0"/>
              </a:rPr>
              <a:t>Discrimination</a:t>
            </a:r>
          </a:p>
          <a:p>
            <a:pPr algn="ctr"/>
            <a:r>
              <a:rPr lang="en-US" sz="1400" b="1">
                <a:solidFill>
                  <a:schemeClr val="bg1"/>
                </a:solidFill>
                <a:latin typeface="Arial" charset="0"/>
              </a:rPr>
              <a:t>and Exploitation</a:t>
            </a:r>
          </a:p>
        </p:txBody>
      </p:sp>
      <p:sp>
        <p:nvSpPr>
          <p:cNvPr id="50200" name="Oval 24"/>
          <p:cNvSpPr>
            <a:spLocks noChangeArrowheads="1"/>
          </p:cNvSpPr>
          <p:nvPr/>
        </p:nvSpPr>
        <p:spPr bwMode="auto">
          <a:xfrm>
            <a:off x="6705600" y="2362200"/>
            <a:ext cx="1295400" cy="1143000"/>
          </a:xfrm>
          <a:prstGeom prst="ellipse">
            <a:avLst/>
          </a:prstGeom>
          <a:solidFill>
            <a:srgbClr val="FFFF00"/>
          </a:solidFill>
          <a:ln w="9525" algn="ctr">
            <a:solidFill>
              <a:schemeClr val="tx1"/>
            </a:solidFill>
            <a:round/>
            <a:headEnd/>
            <a:tailEnd/>
          </a:ln>
          <a:effectLst/>
        </p:spPr>
        <p:txBody>
          <a:bodyPr wrap="none" anchor="ctr"/>
          <a:lstStyle/>
          <a:p>
            <a:pPr algn="ctr"/>
            <a:r>
              <a:rPr lang="en-US" sz="1400" b="1" dirty="0">
                <a:latin typeface="Arial" charset="0"/>
              </a:rPr>
              <a:t>SOCIAL </a:t>
            </a:r>
          </a:p>
          <a:p>
            <a:pPr algn="ctr"/>
            <a:r>
              <a:rPr lang="en-US" sz="1400" b="1" dirty="0">
                <a:latin typeface="Arial" charset="0"/>
              </a:rPr>
              <a:t>NETWORKS</a:t>
            </a:r>
          </a:p>
        </p:txBody>
      </p:sp>
      <p:sp>
        <p:nvSpPr>
          <p:cNvPr id="50201" name="Oval 25"/>
          <p:cNvSpPr>
            <a:spLocks noChangeArrowheads="1"/>
          </p:cNvSpPr>
          <p:nvPr/>
        </p:nvSpPr>
        <p:spPr bwMode="auto">
          <a:xfrm>
            <a:off x="5410200" y="2362200"/>
            <a:ext cx="1295400" cy="1143000"/>
          </a:xfrm>
          <a:prstGeom prst="ellipse">
            <a:avLst/>
          </a:prstGeom>
          <a:solidFill>
            <a:srgbClr val="FFFF00"/>
          </a:solidFill>
          <a:ln w="9525" algn="ctr">
            <a:solidFill>
              <a:schemeClr val="tx1"/>
            </a:solidFill>
            <a:round/>
            <a:headEnd/>
            <a:tailEnd/>
          </a:ln>
          <a:effectLst/>
        </p:spPr>
        <p:txBody>
          <a:bodyPr wrap="none" anchor="ctr"/>
          <a:lstStyle/>
          <a:p>
            <a:pPr algn="ctr"/>
            <a:r>
              <a:rPr lang="en-US" sz="1400" b="1" dirty="0">
                <a:latin typeface="Arial" charset="0"/>
              </a:rPr>
              <a:t>SOCIAL</a:t>
            </a:r>
          </a:p>
          <a:p>
            <a:pPr algn="ctr"/>
            <a:r>
              <a:rPr lang="en-US" sz="1400" b="1" dirty="0">
                <a:latin typeface="Arial" charset="0"/>
              </a:rPr>
              <a:t>SAFETY</a:t>
            </a:r>
          </a:p>
          <a:p>
            <a:pPr algn="ctr"/>
            <a:r>
              <a:rPr lang="en-US" sz="1400" b="1" dirty="0">
                <a:latin typeface="Arial" charset="0"/>
              </a:rPr>
              <a:t>NET</a:t>
            </a:r>
          </a:p>
        </p:txBody>
      </p:sp>
      <p:sp>
        <p:nvSpPr>
          <p:cNvPr id="50202" name="AutoShape 26"/>
          <p:cNvSpPr>
            <a:spLocks noChangeArrowheads="1"/>
          </p:cNvSpPr>
          <p:nvPr/>
        </p:nvSpPr>
        <p:spPr bwMode="auto">
          <a:xfrm>
            <a:off x="685800" y="3429000"/>
            <a:ext cx="1600200" cy="1190625"/>
          </a:xfrm>
          <a:prstGeom prst="star8">
            <a:avLst>
              <a:gd name="adj" fmla="val 38250"/>
            </a:avLst>
          </a:prstGeom>
          <a:solidFill>
            <a:srgbClr val="663300"/>
          </a:solidFill>
          <a:ln w="9525" algn="ctr">
            <a:noFill/>
            <a:miter lim="800000"/>
            <a:headEnd/>
            <a:tailEnd/>
          </a:ln>
          <a:effectLst/>
        </p:spPr>
        <p:txBody>
          <a:bodyPr wrap="none" anchor="ctr"/>
          <a:lstStyle/>
          <a:p>
            <a:pPr algn="ctr"/>
            <a:r>
              <a:rPr lang="en-US" sz="1400" dirty="0">
                <a:solidFill>
                  <a:schemeClr val="accent1"/>
                </a:solidFill>
              </a:rPr>
              <a:t>Safe</a:t>
            </a:r>
          </a:p>
          <a:p>
            <a:pPr algn="ctr"/>
            <a:r>
              <a:rPr lang="en-US" sz="1400" dirty="0">
                <a:solidFill>
                  <a:schemeClr val="accent1"/>
                </a:solidFill>
              </a:rPr>
              <a:t>Affordable</a:t>
            </a:r>
          </a:p>
          <a:p>
            <a:pPr algn="ctr"/>
            <a:r>
              <a:rPr lang="en-US" sz="1400" dirty="0">
                <a:solidFill>
                  <a:schemeClr val="accent1"/>
                </a:solidFill>
              </a:rPr>
              <a:t>Housing</a:t>
            </a:r>
          </a:p>
        </p:txBody>
      </p:sp>
      <p:sp>
        <p:nvSpPr>
          <p:cNvPr id="50203" name="AutoShape 27"/>
          <p:cNvSpPr>
            <a:spLocks noChangeArrowheads="1"/>
          </p:cNvSpPr>
          <p:nvPr/>
        </p:nvSpPr>
        <p:spPr bwMode="auto">
          <a:xfrm>
            <a:off x="6821488" y="4419600"/>
            <a:ext cx="1666875" cy="1190625"/>
          </a:xfrm>
          <a:prstGeom prst="star8">
            <a:avLst>
              <a:gd name="adj" fmla="val 38250"/>
            </a:avLst>
          </a:prstGeom>
          <a:solidFill>
            <a:srgbClr val="663300"/>
          </a:solidFill>
          <a:ln w="9525" algn="ctr">
            <a:noFill/>
            <a:miter lim="800000"/>
            <a:headEnd/>
            <a:tailEnd/>
          </a:ln>
          <a:effectLst/>
        </p:spPr>
        <p:txBody>
          <a:bodyPr wrap="none" anchor="ctr"/>
          <a:lstStyle/>
          <a:p>
            <a:pPr algn="ctr"/>
            <a:r>
              <a:rPr lang="en-US" sz="1400" dirty="0">
                <a:solidFill>
                  <a:srgbClr val="FFFF66"/>
                </a:solidFill>
              </a:rPr>
              <a:t>Social</a:t>
            </a:r>
          </a:p>
          <a:p>
            <a:pPr algn="ctr"/>
            <a:r>
              <a:rPr lang="en-US" sz="1400" dirty="0">
                <a:solidFill>
                  <a:srgbClr val="FFFF66"/>
                </a:solidFill>
              </a:rPr>
              <a:t>Connection</a:t>
            </a:r>
          </a:p>
          <a:p>
            <a:pPr algn="ctr"/>
            <a:r>
              <a:rPr lang="en-US" sz="1400" dirty="0">
                <a:solidFill>
                  <a:srgbClr val="FFFF66"/>
                </a:solidFill>
              </a:rPr>
              <a:t>&amp; Safety</a:t>
            </a:r>
          </a:p>
        </p:txBody>
      </p:sp>
      <p:sp>
        <p:nvSpPr>
          <p:cNvPr id="50204" name="AutoShape 28"/>
          <p:cNvSpPr>
            <a:spLocks noChangeArrowheads="1"/>
          </p:cNvSpPr>
          <p:nvPr/>
        </p:nvSpPr>
        <p:spPr bwMode="auto">
          <a:xfrm>
            <a:off x="2514600" y="4419600"/>
            <a:ext cx="1600200" cy="1190625"/>
          </a:xfrm>
          <a:prstGeom prst="star8">
            <a:avLst>
              <a:gd name="adj" fmla="val 38250"/>
            </a:avLst>
          </a:prstGeom>
          <a:solidFill>
            <a:srgbClr val="663300"/>
          </a:solidFill>
          <a:ln w="9525" algn="ctr">
            <a:noFill/>
            <a:miter lim="800000"/>
            <a:headEnd/>
            <a:tailEnd/>
          </a:ln>
          <a:effectLst/>
        </p:spPr>
        <p:txBody>
          <a:bodyPr wrap="none" anchor="ctr"/>
          <a:lstStyle/>
          <a:p>
            <a:pPr algn="ctr"/>
            <a:r>
              <a:rPr lang="en-US" sz="1400" dirty="0">
                <a:solidFill>
                  <a:srgbClr val="FFCCFF"/>
                </a:solidFill>
              </a:rPr>
              <a:t>Quality</a:t>
            </a:r>
          </a:p>
          <a:p>
            <a:pPr algn="ctr"/>
            <a:r>
              <a:rPr lang="en-US" sz="1400" dirty="0">
                <a:solidFill>
                  <a:srgbClr val="FFCCFF"/>
                </a:solidFill>
              </a:rPr>
              <a:t>Education</a:t>
            </a:r>
          </a:p>
        </p:txBody>
      </p:sp>
      <p:sp>
        <p:nvSpPr>
          <p:cNvPr id="50205" name="AutoShape 29"/>
          <p:cNvSpPr>
            <a:spLocks noChangeArrowheads="1"/>
          </p:cNvSpPr>
          <p:nvPr/>
        </p:nvSpPr>
        <p:spPr bwMode="auto">
          <a:xfrm>
            <a:off x="7126288" y="3429000"/>
            <a:ext cx="1600200" cy="1190625"/>
          </a:xfrm>
          <a:prstGeom prst="star8">
            <a:avLst>
              <a:gd name="adj" fmla="val 38250"/>
            </a:avLst>
          </a:prstGeom>
          <a:solidFill>
            <a:srgbClr val="663300"/>
          </a:solidFill>
          <a:ln w="9525" algn="ctr">
            <a:noFill/>
            <a:miter lim="800000"/>
            <a:headEnd/>
            <a:tailEnd/>
          </a:ln>
          <a:effectLst/>
        </p:spPr>
        <p:txBody>
          <a:bodyPr wrap="none" anchor="ctr"/>
          <a:lstStyle/>
          <a:p>
            <a:pPr algn="ctr"/>
            <a:r>
              <a:rPr lang="en-US" sz="1400" dirty="0">
                <a:solidFill>
                  <a:srgbClr val="CCFFCC"/>
                </a:solidFill>
              </a:rPr>
              <a:t>Job </a:t>
            </a:r>
          </a:p>
          <a:p>
            <a:pPr algn="ctr"/>
            <a:r>
              <a:rPr lang="en-US" sz="1400" dirty="0">
                <a:solidFill>
                  <a:srgbClr val="CCFFCC"/>
                </a:solidFill>
              </a:rPr>
              <a:t>Security</a:t>
            </a:r>
          </a:p>
        </p:txBody>
      </p:sp>
      <p:sp>
        <p:nvSpPr>
          <p:cNvPr id="50206" name="AutoShape 30"/>
          <p:cNvSpPr>
            <a:spLocks noChangeArrowheads="1"/>
          </p:cNvSpPr>
          <p:nvPr/>
        </p:nvSpPr>
        <p:spPr bwMode="auto">
          <a:xfrm>
            <a:off x="914400" y="4419600"/>
            <a:ext cx="1666875" cy="1190625"/>
          </a:xfrm>
          <a:prstGeom prst="star8">
            <a:avLst>
              <a:gd name="adj" fmla="val 38250"/>
            </a:avLst>
          </a:prstGeom>
          <a:solidFill>
            <a:srgbClr val="663300"/>
          </a:solidFill>
          <a:ln w="9525" algn="ctr">
            <a:noFill/>
            <a:miter lim="800000"/>
            <a:headEnd/>
            <a:tailEnd/>
          </a:ln>
          <a:effectLst/>
        </p:spPr>
        <p:txBody>
          <a:bodyPr wrap="none" anchor="ctr"/>
          <a:lstStyle/>
          <a:p>
            <a:pPr algn="ctr"/>
            <a:r>
              <a:rPr lang="en-US" sz="1400" dirty="0">
                <a:solidFill>
                  <a:srgbClr val="FFFF66"/>
                </a:solidFill>
              </a:rPr>
              <a:t>Living</a:t>
            </a:r>
          </a:p>
          <a:p>
            <a:pPr algn="ctr"/>
            <a:r>
              <a:rPr lang="en-US" sz="1400" dirty="0">
                <a:solidFill>
                  <a:srgbClr val="FFFF66"/>
                </a:solidFill>
              </a:rPr>
              <a:t>Wage</a:t>
            </a:r>
          </a:p>
        </p:txBody>
      </p:sp>
      <p:sp>
        <p:nvSpPr>
          <p:cNvPr id="50207" name="AutoShape 31"/>
          <p:cNvSpPr>
            <a:spLocks noChangeArrowheads="1"/>
          </p:cNvSpPr>
          <p:nvPr/>
        </p:nvSpPr>
        <p:spPr bwMode="auto">
          <a:xfrm>
            <a:off x="3886200" y="4267200"/>
            <a:ext cx="1600200" cy="1190625"/>
          </a:xfrm>
          <a:prstGeom prst="star8">
            <a:avLst>
              <a:gd name="adj" fmla="val 38250"/>
            </a:avLst>
          </a:prstGeom>
          <a:solidFill>
            <a:srgbClr val="663300"/>
          </a:solidFill>
          <a:ln w="9525" algn="ctr">
            <a:noFill/>
            <a:miter lim="800000"/>
            <a:headEnd/>
            <a:tailEnd/>
          </a:ln>
          <a:effectLst/>
        </p:spPr>
        <p:txBody>
          <a:bodyPr wrap="none" anchor="ctr"/>
          <a:lstStyle/>
          <a:p>
            <a:pPr algn="ctr"/>
            <a:r>
              <a:rPr lang="en-US" sz="1400" dirty="0">
                <a:solidFill>
                  <a:schemeClr val="accent1"/>
                </a:solidFill>
              </a:rPr>
              <a:t>Transportation</a:t>
            </a:r>
          </a:p>
        </p:txBody>
      </p:sp>
      <p:sp>
        <p:nvSpPr>
          <p:cNvPr id="50208" name="AutoShape 32"/>
          <p:cNvSpPr>
            <a:spLocks noChangeArrowheads="1"/>
          </p:cNvSpPr>
          <p:nvPr/>
        </p:nvSpPr>
        <p:spPr bwMode="auto">
          <a:xfrm>
            <a:off x="5257800" y="4419600"/>
            <a:ext cx="1600200" cy="1190625"/>
          </a:xfrm>
          <a:prstGeom prst="star8">
            <a:avLst>
              <a:gd name="adj" fmla="val 38250"/>
            </a:avLst>
          </a:prstGeom>
          <a:solidFill>
            <a:srgbClr val="663300"/>
          </a:solidFill>
          <a:ln w="9525" algn="ctr">
            <a:noFill/>
            <a:miter lim="800000"/>
            <a:headEnd/>
            <a:tailEnd/>
          </a:ln>
          <a:effectLst/>
        </p:spPr>
        <p:txBody>
          <a:bodyPr wrap="none" anchor="ctr"/>
          <a:lstStyle/>
          <a:p>
            <a:pPr algn="ctr"/>
            <a:r>
              <a:rPr lang="en-US" sz="1400" dirty="0">
                <a:solidFill>
                  <a:srgbClr val="FFCCFF"/>
                </a:solidFill>
              </a:rPr>
              <a:t>Availability</a:t>
            </a:r>
          </a:p>
          <a:p>
            <a:pPr algn="ctr"/>
            <a:r>
              <a:rPr lang="en-US" sz="1400" dirty="0">
                <a:solidFill>
                  <a:srgbClr val="FFCCFF"/>
                </a:solidFill>
              </a:rPr>
              <a:t>of Food</a:t>
            </a:r>
          </a:p>
        </p:txBody>
      </p:sp>
      <p:sp>
        <p:nvSpPr>
          <p:cNvPr id="50209" name="Text Box 33"/>
          <p:cNvSpPr txBox="1">
            <a:spLocks noChangeArrowheads="1"/>
          </p:cNvSpPr>
          <p:nvPr/>
        </p:nvSpPr>
        <p:spPr bwMode="auto">
          <a:xfrm>
            <a:off x="1447800" y="5562600"/>
            <a:ext cx="6477000" cy="396875"/>
          </a:xfrm>
          <a:prstGeom prst="rect">
            <a:avLst/>
          </a:prstGeom>
          <a:noFill/>
          <a:ln w="9525" algn="ctr">
            <a:noFill/>
            <a:miter lim="800000"/>
            <a:headEnd/>
            <a:tailEnd/>
          </a:ln>
          <a:effectLst/>
        </p:spPr>
        <p:txBody>
          <a:bodyPr>
            <a:spAutoFit/>
          </a:bodyPr>
          <a:lstStyle/>
          <a:p>
            <a:pPr algn="ctr">
              <a:spcBef>
                <a:spcPct val="50000"/>
              </a:spcBef>
            </a:pPr>
            <a:r>
              <a:rPr lang="en-US" sz="2000" b="1" dirty="0"/>
              <a:t>Psychosocial Stress / Unhealthy Behaviors</a:t>
            </a:r>
          </a:p>
        </p:txBody>
      </p:sp>
      <p:sp>
        <p:nvSpPr>
          <p:cNvPr id="50210" name="Line 34"/>
          <p:cNvSpPr>
            <a:spLocks noChangeShapeType="1"/>
          </p:cNvSpPr>
          <p:nvPr/>
        </p:nvSpPr>
        <p:spPr bwMode="auto">
          <a:xfrm flipV="1">
            <a:off x="4648200" y="5181600"/>
            <a:ext cx="0" cy="457200"/>
          </a:xfrm>
          <a:prstGeom prst="line">
            <a:avLst/>
          </a:prstGeom>
          <a:noFill/>
          <a:ln w="57150">
            <a:solidFill>
              <a:schemeClr val="tx1"/>
            </a:solidFill>
            <a:round/>
            <a:headEnd type="triangle" w="med" len="med"/>
            <a:tailEnd/>
          </a:ln>
          <a:effectLst/>
        </p:spPr>
        <p:txBody>
          <a:bodyPr anchor="ctr"/>
          <a:lstStyle/>
          <a:p>
            <a:endParaRPr lang="en-US"/>
          </a:p>
        </p:txBody>
      </p:sp>
      <p:sp>
        <p:nvSpPr>
          <p:cNvPr id="50211" name="Line 35"/>
          <p:cNvSpPr>
            <a:spLocks noChangeShapeType="1"/>
          </p:cNvSpPr>
          <p:nvPr/>
        </p:nvSpPr>
        <p:spPr bwMode="auto">
          <a:xfrm>
            <a:off x="4648200" y="1219200"/>
            <a:ext cx="0" cy="457200"/>
          </a:xfrm>
          <a:prstGeom prst="line">
            <a:avLst/>
          </a:prstGeom>
          <a:noFill/>
          <a:ln w="57150">
            <a:solidFill>
              <a:schemeClr val="tx1"/>
            </a:solidFill>
            <a:round/>
            <a:headEnd type="triangle" w="med" len="med"/>
            <a:tailEnd type="triangle" w="med" len="med"/>
          </a:ln>
          <a:effectLst/>
        </p:spPr>
        <p:txBody>
          <a:bodyPr anchor="ctr"/>
          <a:lstStyle/>
          <a:p>
            <a:endParaRPr lang="en-US"/>
          </a:p>
        </p:txBody>
      </p:sp>
      <p:sp>
        <p:nvSpPr>
          <p:cNvPr id="50212" name="Text Box 36"/>
          <p:cNvSpPr txBox="1">
            <a:spLocks noChangeArrowheads="1"/>
          </p:cNvSpPr>
          <p:nvPr/>
        </p:nvSpPr>
        <p:spPr bwMode="auto">
          <a:xfrm>
            <a:off x="0" y="6553200"/>
            <a:ext cx="9144000" cy="336550"/>
          </a:xfrm>
          <a:prstGeom prst="rect">
            <a:avLst/>
          </a:prstGeom>
          <a:noFill/>
          <a:ln w="9525" algn="ctr">
            <a:noFill/>
            <a:miter lim="800000"/>
            <a:headEnd/>
            <a:tailEnd/>
          </a:ln>
          <a:effectLst/>
        </p:spPr>
        <p:txBody>
          <a:bodyPr>
            <a:spAutoFit/>
          </a:bodyPr>
          <a:lstStyle/>
          <a:p>
            <a:pPr algn="l">
              <a:spcBef>
                <a:spcPct val="50000"/>
              </a:spcBef>
            </a:pPr>
            <a:r>
              <a:rPr lang="en-US" sz="1600">
                <a:latin typeface="Arial" charset="0"/>
              </a:rPr>
              <a:t>Adapted from R. Hofrichter, </a:t>
            </a:r>
            <a:r>
              <a:rPr lang="en-US" sz="1600" i="1">
                <a:latin typeface="Arial" charset="0"/>
              </a:rPr>
              <a:t>Tackling Health Inequities Through Public Health Practice.</a:t>
            </a:r>
            <a:endParaRPr lang="en-US" sz="1600">
              <a:latin typeface="Arial" charset="0"/>
            </a:endParaRPr>
          </a:p>
        </p:txBody>
      </p:sp>
      <p:sp>
        <p:nvSpPr>
          <p:cNvPr id="37" name="Oval 36"/>
          <p:cNvSpPr/>
          <p:nvPr/>
        </p:nvSpPr>
        <p:spPr>
          <a:xfrm>
            <a:off x="2209800" y="5486400"/>
            <a:ext cx="5029200" cy="533400"/>
          </a:xfrm>
          <a:prstGeom prst="ellipse">
            <a:avLst/>
          </a:prstGeom>
          <a:solidFill>
            <a:schemeClr val="accent2">
              <a:lumMod val="20000"/>
              <a:lumOff val="80000"/>
              <a:alpha val="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219200" y="6096000"/>
            <a:ext cx="7467600" cy="762000"/>
          </a:xfrm>
          <a:prstGeom prst="ellipse">
            <a:avLst/>
          </a:prstGeom>
          <a:solidFill>
            <a:schemeClr val="accent2">
              <a:lumMod val="20000"/>
              <a:lumOff val="80000"/>
              <a:alpha val="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38"/>
          <p:cNvSpPr>
            <a:spLocks noGrp="1"/>
          </p:cNvSpPr>
          <p:nvPr>
            <p:ph type="sldNum" sz="quarter" idx="12"/>
          </p:nvPr>
        </p:nvSpPr>
        <p:spPr/>
        <p:txBody>
          <a:bodyPr>
            <a:normAutofit fontScale="85000" lnSpcReduction="20000"/>
          </a:bodyPr>
          <a:lstStyle/>
          <a:p>
            <a:fld id="{64C45D65-C93D-4AB6-BD5C-B1788ECABCE7}" type="slidenum">
              <a:rPr lang="en-US" smtClean="0"/>
              <a:pPr/>
              <a:t>63</a:t>
            </a:fld>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Healthy! Capital Counties Model </a:t>
            </a:r>
            <a:br>
              <a:rPr lang="en-US" dirty="0" smtClean="0"/>
            </a:br>
            <a:r>
              <a:rPr lang="en-US" dirty="0" smtClean="0"/>
              <a:t>for How Health Happens…</a:t>
            </a:r>
            <a:endParaRPr lang="en-US" dirty="0"/>
          </a:p>
        </p:txBody>
      </p:sp>
      <p:grpSp>
        <p:nvGrpSpPr>
          <p:cNvPr id="3" name="Group 4"/>
          <p:cNvGrpSpPr>
            <a:grpSpLocks noChangeAspect="1"/>
          </p:cNvGrpSpPr>
          <p:nvPr/>
        </p:nvGrpSpPr>
        <p:grpSpPr bwMode="auto">
          <a:xfrm>
            <a:off x="1524000" y="1600200"/>
            <a:ext cx="6239435" cy="4876800"/>
            <a:chOff x="768" y="768"/>
            <a:chExt cx="4176" cy="3264"/>
          </a:xfrm>
        </p:grpSpPr>
        <p:sp>
          <p:nvSpPr>
            <p:cNvPr id="4" name="AutoShape 3"/>
            <p:cNvSpPr>
              <a:spLocks noChangeAspect="1" noChangeArrowheads="1" noTextEdit="1"/>
            </p:cNvSpPr>
            <p:nvPr/>
          </p:nvSpPr>
          <p:spPr bwMode="auto">
            <a:xfrm>
              <a:off x="768" y="768"/>
              <a:ext cx="4176" cy="3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Rectangle 5"/>
            <p:cNvSpPr>
              <a:spLocks noChangeArrowheads="1"/>
            </p:cNvSpPr>
            <p:nvPr/>
          </p:nvSpPr>
          <p:spPr bwMode="auto">
            <a:xfrm>
              <a:off x="812" y="820"/>
              <a:ext cx="4147" cy="619"/>
            </a:xfrm>
            <a:prstGeom prst="rect">
              <a:avLst/>
            </a:prstGeom>
            <a:solidFill>
              <a:srgbClr val="4E612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6" name="Picture 6"/>
            <p:cNvPicPr>
              <a:picLocks noChangeAspect="1" noChangeArrowheads="1"/>
            </p:cNvPicPr>
            <p:nvPr/>
          </p:nvPicPr>
          <p:blipFill>
            <a:blip r:embed="rId2" cstate="email"/>
            <a:srcRect/>
            <a:stretch>
              <a:fillRect/>
            </a:stretch>
          </p:blipFill>
          <p:spPr bwMode="auto">
            <a:xfrm>
              <a:off x="-905" y="-139197"/>
              <a:ext cx="698" cy="1"/>
            </a:xfrm>
            <a:prstGeom prst="rect">
              <a:avLst/>
            </a:prstGeom>
            <a:noFill/>
            <a:ln w="9525">
              <a:noFill/>
              <a:miter lim="800000"/>
              <a:headEnd/>
              <a:tailEnd/>
            </a:ln>
          </p:spPr>
        </p:pic>
        <p:sp>
          <p:nvSpPr>
            <p:cNvPr id="7" name="Rectangle 7"/>
            <p:cNvSpPr>
              <a:spLocks noChangeArrowheads="1"/>
            </p:cNvSpPr>
            <p:nvPr/>
          </p:nvSpPr>
          <p:spPr bwMode="auto">
            <a:xfrm>
              <a:off x="812" y="820"/>
              <a:ext cx="4147" cy="619"/>
            </a:xfrm>
            <a:prstGeom prst="rect">
              <a:avLst/>
            </a:prstGeom>
            <a:solidFill>
              <a:srgbClr val="4E612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8" name="Picture 8"/>
            <p:cNvPicPr>
              <a:picLocks noChangeAspect="1" noChangeArrowheads="1"/>
            </p:cNvPicPr>
            <p:nvPr/>
          </p:nvPicPr>
          <p:blipFill>
            <a:blip r:embed="rId3" cstate="email"/>
            <a:srcRect/>
            <a:stretch>
              <a:fillRect/>
            </a:stretch>
          </p:blipFill>
          <p:spPr bwMode="auto">
            <a:xfrm>
              <a:off x="783" y="781"/>
              <a:ext cx="4146" cy="619"/>
            </a:xfrm>
            <a:prstGeom prst="rect">
              <a:avLst/>
            </a:prstGeom>
            <a:noFill/>
            <a:ln w="9525">
              <a:noFill/>
              <a:miter lim="800000"/>
              <a:headEnd/>
              <a:tailEnd/>
            </a:ln>
          </p:spPr>
        </p:pic>
        <p:sp>
          <p:nvSpPr>
            <p:cNvPr id="9" name="Rectangle 9"/>
            <p:cNvSpPr>
              <a:spLocks noChangeArrowheads="1"/>
            </p:cNvSpPr>
            <p:nvPr/>
          </p:nvSpPr>
          <p:spPr bwMode="auto">
            <a:xfrm>
              <a:off x="797" y="794"/>
              <a:ext cx="4147" cy="619"/>
            </a:xfrm>
            <a:prstGeom prst="rect">
              <a:avLst/>
            </a:prstGeom>
            <a:noFill/>
            <a:ln w="46038">
              <a:solidFill>
                <a:srgbClr val="C2D6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0"/>
            <p:cNvSpPr>
              <a:spLocks noChangeArrowheads="1"/>
            </p:cNvSpPr>
            <p:nvPr/>
          </p:nvSpPr>
          <p:spPr bwMode="auto">
            <a:xfrm>
              <a:off x="2121" y="845"/>
              <a:ext cx="1630"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595959"/>
                  </a:solidFill>
                  <a:effectLst/>
                  <a:latin typeface="Calibri" pitchFamily="34" charset="0"/>
                  <a:cs typeface="Arial" pitchFamily="34" charset="0"/>
                </a:rPr>
                <a:t>Opportunity Measures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3620" y="845"/>
              <a:ext cx="116"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595959"/>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1161" y="1000"/>
              <a:ext cx="3739"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cs typeface="Arial" pitchFamily="34" charset="0"/>
                </a:rPr>
                <a:t>Evidence of power and wealth inequity resulting from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4580" y="1000"/>
              <a:ext cx="116"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1161" y="1155"/>
              <a:ext cx="3739"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595959"/>
                  </a:solidFill>
                  <a:effectLst/>
                  <a:latin typeface="Calibri" pitchFamily="34" charset="0"/>
                  <a:cs typeface="Arial" pitchFamily="34" charset="0"/>
                </a:rPr>
                <a:t>historical legacy, laws &amp; policies, and social programs.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4566" y="1155"/>
              <a:ext cx="116"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6"/>
            <p:cNvSpPr>
              <a:spLocks noChangeArrowheads="1"/>
            </p:cNvSpPr>
            <p:nvPr/>
          </p:nvSpPr>
          <p:spPr bwMode="auto">
            <a:xfrm>
              <a:off x="812" y="1632"/>
              <a:ext cx="4147" cy="697"/>
            </a:xfrm>
            <a:prstGeom prst="rect">
              <a:avLst/>
            </a:prstGeom>
            <a:solidFill>
              <a:srgbClr val="97470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7" name="Picture 17"/>
            <p:cNvPicPr>
              <a:picLocks noChangeAspect="1" noChangeArrowheads="1"/>
            </p:cNvPicPr>
            <p:nvPr/>
          </p:nvPicPr>
          <p:blipFill>
            <a:blip r:embed="rId4" cstate="email"/>
            <a:srcRect/>
            <a:stretch>
              <a:fillRect/>
            </a:stretch>
          </p:blipFill>
          <p:spPr bwMode="auto">
            <a:xfrm>
              <a:off x="11" y="-139197"/>
              <a:ext cx="786" cy="1"/>
            </a:xfrm>
            <a:prstGeom prst="rect">
              <a:avLst/>
            </a:prstGeom>
            <a:noFill/>
            <a:ln w="9525">
              <a:noFill/>
              <a:miter lim="800000"/>
              <a:headEnd/>
              <a:tailEnd/>
            </a:ln>
          </p:spPr>
        </p:pic>
        <p:sp>
          <p:nvSpPr>
            <p:cNvPr id="18" name="Rectangle 18"/>
            <p:cNvSpPr>
              <a:spLocks noChangeArrowheads="1"/>
            </p:cNvSpPr>
            <p:nvPr/>
          </p:nvSpPr>
          <p:spPr bwMode="auto">
            <a:xfrm>
              <a:off x="812" y="1632"/>
              <a:ext cx="4147" cy="697"/>
            </a:xfrm>
            <a:prstGeom prst="rect">
              <a:avLst/>
            </a:prstGeom>
            <a:solidFill>
              <a:srgbClr val="97470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9"/>
            <p:cNvPicPr>
              <a:picLocks noChangeAspect="1" noChangeArrowheads="1"/>
            </p:cNvPicPr>
            <p:nvPr/>
          </p:nvPicPr>
          <p:blipFill>
            <a:blip r:embed="rId5" cstate="email"/>
            <a:srcRect/>
            <a:stretch>
              <a:fillRect/>
            </a:stretch>
          </p:blipFill>
          <p:spPr bwMode="auto">
            <a:xfrm>
              <a:off x="783" y="1594"/>
              <a:ext cx="4146" cy="696"/>
            </a:xfrm>
            <a:prstGeom prst="rect">
              <a:avLst/>
            </a:prstGeom>
            <a:noFill/>
            <a:ln w="9525">
              <a:noFill/>
              <a:miter lim="800000"/>
              <a:headEnd/>
              <a:tailEnd/>
            </a:ln>
          </p:spPr>
        </p:pic>
        <p:sp>
          <p:nvSpPr>
            <p:cNvPr id="20" name="Rectangle 20"/>
            <p:cNvSpPr>
              <a:spLocks noChangeArrowheads="1"/>
            </p:cNvSpPr>
            <p:nvPr/>
          </p:nvSpPr>
          <p:spPr bwMode="auto">
            <a:xfrm>
              <a:off x="797" y="1607"/>
              <a:ext cx="4147" cy="696"/>
            </a:xfrm>
            <a:prstGeom prst="rect">
              <a:avLst/>
            </a:prstGeom>
            <a:noFill/>
            <a:ln w="46038">
              <a:solidFill>
                <a:srgbClr val="FABF8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Rectangle 21"/>
            <p:cNvSpPr>
              <a:spLocks noChangeArrowheads="1"/>
            </p:cNvSpPr>
            <p:nvPr/>
          </p:nvSpPr>
          <p:spPr bwMode="auto">
            <a:xfrm>
              <a:off x="1423" y="1671"/>
              <a:ext cx="3056"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595959"/>
                  </a:solidFill>
                  <a:effectLst/>
                  <a:latin typeface="Calibri" pitchFamily="34" charset="0"/>
                  <a:cs typeface="Arial" pitchFamily="34" charset="0"/>
                </a:rPr>
                <a:t>Social, Economic, and Environmental Factors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2"/>
            <p:cNvSpPr>
              <a:spLocks noChangeArrowheads="1"/>
            </p:cNvSpPr>
            <p:nvPr/>
          </p:nvSpPr>
          <p:spPr bwMode="auto">
            <a:xfrm>
              <a:off x="4304" y="1671"/>
              <a:ext cx="116"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595959"/>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3"/>
            <p:cNvSpPr>
              <a:spLocks noChangeArrowheads="1"/>
            </p:cNvSpPr>
            <p:nvPr/>
          </p:nvSpPr>
          <p:spPr bwMode="auto">
            <a:xfrm>
              <a:off x="1845" y="1839"/>
              <a:ext cx="2168"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595959"/>
                  </a:solidFill>
                  <a:effectLst/>
                  <a:latin typeface="Calibri" pitchFamily="34" charset="0"/>
                  <a:cs typeface="Arial" pitchFamily="34" charset="0"/>
                </a:rPr>
                <a:t>(Social Determinants of Health)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4"/>
            <p:cNvSpPr>
              <a:spLocks noChangeArrowheads="1"/>
            </p:cNvSpPr>
            <p:nvPr/>
          </p:nvSpPr>
          <p:spPr bwMode="auto">
            <a:xfrm>
              <a:off x="3867" y="1839"/>
              <a:ext cx="116"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595959"/>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5"/>
            <p:cNvSpPr>
              <a:spLocks noChangeArrowheads="1"/>
            </p:cNvSpPr>
            <p:nvPr/>
          </p:nvSpPr>
          <p:spPr bwMode="auto">
            <a:xfrm>
              <a:off x="1248" y="2007"/>
              <a:ext cx="3594"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cs typeface="Arial" pitchFamily="34" charset="0"/>
                </a:rPr>
                <a:t>Factors that can constrain or support healthy living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6"/>
            <p:cNvSpPr>
              <a:spLocks noChangeArrowheads="1"/>
            </p:cNvSpPr>
            <p:nvPr/>
          </p:nvSpPr>
          <p:spPr bwMode="auto">
            <a:xfrm>
              <a:off x="4493" y="2007"/>
              <a:ext cx="116"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595959"/>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812" y="2523"/>
              <a:ext cx="4147" cy="658"/>
            </a:xfrm>
            <a:prstGeom prst="rect">
              <a:avLst/>
            </a:prstGeom>
            <a:solidFill>
              <a:srgbClr val="243F6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8" name="Picture 28"/>
            <p:cNvPicPr>
              <a:picLocks noChangeAspect="1" noChangeArrowheads="1"/>
            </p:cNvPicPr>
            <p:nvPr/>
          </p:nvPicPr>
          <p:blipFill>
            <a:blip r:embed="rId6" cstate="email"/>
            <a:srcRect/>
            <a:stretch>
              <a:fillRect/>
            </a:stretch>
          </p:blipFill>
          <p:spPr bwMode="auto">
            <a:xfrm>
              <a:off x="1015" y="-139197"/>
              <a:ext cx="742" cy="1"/>
            </a:xfrm>
            <a:prstGeom prst="rect">
              <a:avLst/>
            </a:prstGeom>
            <a:noFill/>
            <a:ln w="9525">
              <a:noFill/>
              <a:miter lim="800000"/>
              <a:headEnd/>
              <a:tailEnd/>
            </a:ln>
          </p:spPr>
        </p:pic>
        <p:sp>
          <p:nvSpPr>
            <p:cNvPr id="29" name="Rectangle 29"/>
            <p:cNvSpPr>
              <a:spLocks noChangeArrowheads="1"/>
            </p:cNvSpPr>
            <p:nvPr/>
          </p:nvSpPr>
          <p:spPr bwMode="auto">
            <a:xfrm>
              <a:off x="812" y="2523"/>
              <a:ext cx="4147" cy="658"/>
            </a:xfrm>
            <a:prstGeom prst="rect">
              <a:avLst/>
            </a:prstGeom>
            <a:solidFill>
              <a:srgbClr val="243F6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0" name="Picture 30"/>
            <p:cNvPicPr>
              <a:picLocks noChangeAspect="1" noChangeArrowheads="1"/>
            </p:cNvPicPr>
            <p:nvPr/>
          </p:nvPicPr>
          <p:blipFill>
            <a:blip r:embed="rId7" cstate="email"/>
            <a:srcRect/>
            <a:stretch>
              <a:fillRect/>
            </a:stretch>
          </p:blipFill>
          <p:spPr bwMode="auto">
            <a:xfrm>
              <a:off x="783" y="2484"/>
              <a:ext cx="4146" cy="658"/>
            </a:xfrm>
            <a:prstGeom prst="rect">
              <a:avLst/>
            </a:prstGeom>
            <a:noFill/>
            <a:ln w="9525">
              <a:noFill/>
              <a:miter lim="800000"/>
              <a:headEnd/>
              <a:tailEnd/>
            </a:ln>
          </p:spPr>
        </p:pic>
        <p:sp>
          <p:nvSpPr>
            <p:cNvPr id="31" name="Rectangle 31"/>
            <p:cNvSpPr>
              <a:spLocks noChangeArrowheads="1"/>
            </p:cNvSpPr>
            <p:nvPr/>
          </p:nvSpPr>
          <p:spPr bwMode="auto">
            <a:xfrm>
              <a:off x="797" y="2497"/>
              <a:ext cx="4147" cy="658"/>
            </a:xfrm>
            <a:prstGeom prst="rect">
              <a:avLst/>
            </a:prstGeom>
            <a:noFill/>
            <a:ln w="46038">
              <a:solidFill>
                <a:srgbClr val="95B3D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Rectangle 32"/>
            <p:cNvSpPr>
              <a:spLocks noChangeArrowheads="1"/>
            </p:cNvSpPr>
            <p:nvPr/>
          </p:nvSpPr>
          <p:spPr bwMode="auto">
            <a:xfrm>
              <a:off x="1539" y="2561"/>
              <a:ext cx="2794"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595959"/>
                  </a:solidFill>
                  <a:effectLst/>
                  <a:latin typeface="Calibri" pitchFamily="34" charset="0"/>
                  <a:cs typeface="Arial" pitchFamily="34" charset="0"/>
                </a:rPr>
                <a:t>Behaviors, Stress, and Physical Condition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33"/>
            <p:cNvSpPr>
              <a:spLocks noChangeArrowheads="1"/>
            </p:cNvSpPr>
            <p:nvPr/>
          </p:nvSpPr>
          <p:spPr bwMode="auto">
            <a:xfrm>
              <a:off x="4173" y="2561"/>
              <a:ext cx="116"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595959"/>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34"/>
            <p:cNvSpPr>
              <a:spLocks noChangeArrowheads="1"/>
            </p:cNvSpPr>
            <p:nvPr/>
          </p:nvSpPr>
          <p:spPr bwMode="auto">
            <a:xfrm>
              <a:off x="1787" y="2729"/>
              <a:ext cx="2372"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cs typeface="Arial" pitchFamily="34" charset="0"/>
                </a:rPr>
                <a:t>Ways of living which protect from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35"/>
            <p:cNvSpPr>
              <a:spLocks noChangeArrowheads="1"/>
            </p:cNvSpPr>
            <p:nvPr/>
          </p:nvSpPr>
          <p:spPr bwMode="auto">
            <a:xfrm>
              <a:off x="3955" y="2729"/>
              <a:ext cx="116"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36"/>
            <p:cNvSpPr>
              <a:spLocks noChangeArrowheads="1"/>
            </p:cNvSpPr>
            <p:nvPr/>
          </p:nvSpPr>
          <p:spPr bwMode="auto">
            <a:xfrm>
              <a:off x="1816" y="2897"/>
              <a:ext cx="2357"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cs typeface="Arial" pitchFamily="34" charset="0"/>
                </a:rPr>
                <a:t>or contribute to health outcomes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37"/>
            <p:cNvSpPr>
              <a:spLocks noChangeArrowheads="1"/>
            </p:cNvSpPr>
            <p:nvPr/>
          </p:nvSpPr>
          <p:spPr bwMode="auto">
            <a:xfrm>
              <a:off x="3911" y="2897"/>
              <a:ext cx="116"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38"/>
            <p:cNvSpPr>
              <a:spLocks noChangeArrowheads="1"/>
            </p:cNvSpPr>
            <p:nvPr/>
          </p:nvSpPr>
          <p:spPr bwMode="auto">
            <a:xfrm>
              <a:off x="812" y="3374"/>
              <a:ext cx="4147" cy="658"/>
            </a:xfrm>
            <a:prstGeom prst="rect">
              <a:avLst/>
            </a:prstGeom>
            <a:solidFill>
              <a:srgbClr val="62242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39" name="Picture 39"/>
            <p:cNvPicPr>
              <a:picLocks noChangeAspect="1" noChangeArrowheads="1"/>
            </p:cNvPicPr>
            <p:nvPr/>
          </p:nvPicPr>
          <p:blipFill>
            <a:blip r:embed="rId6" cstate="email"/>
            <a:srcRect/>
            <a:stretch>
              <a:fillRect/>
            </a:stretch>
          </p:blipFill>
          <p:spPr bwMode="auto">
            <a:xfrm>
              <a:off x="1976" y="-139197"/>
              <a:ext cx="742" cy="1"/>
            </a:xfrm>
            <a:prstGeom prst="rect">
              <a:avLst/>
            </a:prstGeom>
            <a:noFill/>
            <a:ln w="9525">
              <a:noFill/>
              <a:miter lim="800000"/>
              <a:headEnd/>
              <a:tailEnd/>
            </a:ln>
          </p:spPr>
        </p:pic>
        <p:sp>
          <p:nvSpPr>
            <p:cNvPr id="40" name="Rectangle 40"/>
            <p:cNvSpPr>
              <a:spLocks noChangeArrowheads="1"/>
            </p:cNvSpPr>
            <p:nvPr/>
          </p:nvSpPr>
          <p:spPr bwMode="auto">
            <a:xfrm>
              <a:off x="812" y="3374"/>
              <a:ext cx="4147" cy="658"/>
            </a:xfrm>
            <a:prstGeom prst="rect">
              <a:avLst/>
            </a:prstGeom>
            <a:solidFill>
              <a:srgbClr val="62242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41" name="Picture 41"/>
            <p:cNvPicPr>
              <a:picLocks noChangeAspect="1" noChangeArrowheads="1"/>
            </p:cNvPicPr>
            <p:nvPr/>
          </p:nvPicPr>
          <p:blipFill>
            <a:blip r:embed="rId8" cstate="email"/>
            <a:srcRect/>
            <a:stretch>
              <a:fillRect/>
            </a:stretch>
          </p:blipFill>
          <p:spPr bwMode="auto">
            <a:xfrm>
              <a:off x="783" y="3335"/>
              <a:ext cx="4146" cy="658"/>
            </a:xfrm>
            <a:prstGeom prst="rect">
              <a:avLst/>
            </a:prstGeom>
            <a:noFill/>
            <a:ln w="9525">
              <a:noFill/>
              <a:miter lim="800000"/>
              <a:headEnd/>
              <a:tailEnd/>
            </a:ln>
          </p:spPr>
        </p:pic>
        <p:sp>
          <p:nvSpPr>
            <p:cNvPr id="42" name="Rectangle 42"/>
            <p:cNvSpPr>
              <a:spLocks noChangeArrowheads="1"/>
            </p:cNvSpPr>
            <p:nvPr/>
          </p:nvSpPr>
          <p:spPr bwMode="auto">
            <a:xfrm>
              <a:off x="797" y="3348"/>
              <a:ext cx="4147" cy="658"/>
            </a:xfrm>
            <a:prstGeom prst="rect">
              <a:avLst/>
            </a:prstGeom>
            <a:noFill/>
            <a:ln w="46038">
              <a:solidFill>
                <a:srgbClr val="D995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Rectangle 43"/>
            <p:cNvSpPr>
              <a:spLocks noChangeArrowheads="1"/>
            </p:cNvSpPr>
            <p:nvPr/>
          </p:nvSpPr>
          <p:spPr bwMode="auto">
            <a:xfrm>
              <a:off x="2296" y="3413"/>
              <a:ext cx="1280"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595959"/>
                  </a:solidFill>
                  <a:effectLst/>
                  <a:latin typeface="Calibri" pitchFamily="34" charset="0"/>
                  <a:cs typeface="Arial" pitchFamily="34" charset="0"/>
                </a:rPr>
                <a:t>Health Outcomes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44"/>
            <p:cNvSpPr>
              <a:spLocks noChangeArrowheads="1"/>
            </p:cNvSpPr>
            <p:nvPr/>
          </p:nvSpPr>
          <p:spPr bwMode="auto">
            <a:xfrm>
              <a:off x="3445" y="3413"/>
              <a:ext cx="116"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595959"/>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45"/>
            <p:cNvSpPr>
              <a:spLocks noChangeArrowheads="1"/>
            </p:cNvSpPr>
            <p:nvPr/>
          </p:nvSpPr>
          <p:spPr bwMode="auto">
            <a:xfrm>
              <a:off x="1248" y="3580"/>
              <a:ext cx="3536"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cs typeface="Arial" pitchFamily="34" charset="0"/>
                </a:rPr>
                <a:t>Can be measured in terms of quality of life (illness/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46"/>
            <p:cNvSpPr>
              <a:spLocks noChangeArrowheads="1"/>
            </p:cNvSpPr>
            <p:nvPr/>
          </p:nvSpPr>
          <p:spPr bwMode="auto">
            <a:xfrm>
              <a:off x="1350" y="3748"/>
              <a:ext cx="3332"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cs typeface="Arial" pitchFamily="34" charset="0"/>
                </a:rPr>
                <a:t>morbidity), or quantity of life (deaths/mortality)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47"/>
            <p:cNvSpPr>
              <a:spLocks noChangeArrowheads="1"/>
            </p:cNvSpPr>
            <p:nvPr/>
          </p:nvSpPr>
          <p:spPr bwMode="auto">
            <a:xfrm>
              <a:off x="4377" y="3748"/>
              <a:ext cx="116" cy="2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595959"/>
                  </a:solidFill>
                  <a:effectLst/>
                  <a:latin typeface="Calibri"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Freeform 48"/>
            <p:cNvSpPr>
              <a:spLocks noEditPoints="1"/>
            </p:cNvSpPr>
            <p:nvPr/>
          </p:nvSpPr>
          <p:spPr bwMode="auto">
            <a:xfrm>
              <a:off x="4711" y="2174"/>
              <a:ext cx="117" cy="478"/>
            </a:xfrm>
            <a:custGeom>
              <a:avLst/>
              <a:gdLst/>
              <a:ahLst/>
              <a:cxnLst>
                <a:cxn ang="0">
                  <a:pos x="73" y="13"/>
                </a:cxn>
                <a:cxn ang="0">
                  <a:pos x="73" y="426"/>
                </a:cxn>
                <a:cxn ang="0">
                  <a:pos x="58" y="426"/>
                </a:cxn>
                <a:cxn ang="0">
                  <a:pos x="44" y="426"/>
                </a:cxn>
                <a:cxn ang="0">
                  <a:pos x="44" y="13"/>
                </a:cxn>
                <a:cxn ang="0">
                  <a:pos x="58" y="0"/>
                </a:cxn>
                <a:cxn ang="0">
                  <a:pos x="73" y="13"/>
                </a:cxn>
                <a:cxn ang="0">
                  <a:pos x="73" y="13"/>
                </a:cxn>
                <a:cxn ang="0">
                  <a:pos x="117" y="374"/>
                </a:cxn>
                <a:cxn ang="0">
                  <a:pos x="58" y="478"/>
                </a:cxn>
                <a:cxn ang="0">
                  <a:pos x="0" y="374"/>
                </a:cxn>
                <a:cxn ang="0">
                  <a:pos x="117" y="374"/>
                </a:cxn>
              </a:cxnLst>
              <a:rect l="0" t="0" r="r" b="b"/>
              <a:pathLst>
                <a:path w="117" h="478">
                  <a:moveTo>
                    <a:pt x="73" y="13"/>
                  </a:moveTo>
                  <a:lnTo>
                    <a:pt x="73" y="426"/>
                  </a:lnTo>
                  <a:lnTo>
                    <a:pt x="58" y="426"/>
                  </a:lnTo>
                  <a:lnTo>
                    <a:pt x="44" y="426"/>
                  </a:lnTo>
                  <a:lnTo>
                    <a:pt x="44" y="13"/>
                  </a:lnTo>
                  <a:lnTo>
                    <a:pt x="58" y="0"/>
                  </a:lnTo>
                  <a:lnTo>
                    <a:pt x="73" y="13"/>
                  </a:lnTo>
                  <a:lnTo>
                    <a:pt x="73" y="13"/>
                  </a:lnTo>
                  <a:close/>
                  <a:moveTo>
                    <a:pt x="117" y="374"/>
                  </a:moveTo>
                  <a:lnTo>
                    <a:pt x="58" y="478"/>
                  </a:lnTo>
                  <a:lnTo>
                    <a:pt x="0" y="374"/>
                  </a:lnTo>
                  <a:lnTo>
                    <a:pt x="117" y="374"/>
                  </a:lnTo>
                  <a:close/>
                </a:path>
              </a:pathLst>
            </a:custGeom>
            <a:solidFill>
              <a:srgbClr val="777777"/>
            </a:solidFill>
            <a:ln w="23813">
              <a:solidFill>
                <a:srgbClr val="77777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49"/>
            <p:cNvSpPr>
              <a:spLocks noEditPoints="1"/>
            </p:cNvSpPr>
            <p:nvPr/>
          </p:nvSpPr>
          <p:spPr bwMode="auto">
            <a:xfrm>
              <a:off x="914" y="1258"/>
              <a:ext cx="116" cy="503"/>
            </a:xfrm>
            <a:custGeom>
              <a:avLst/>
              <a:gdLst/>
              <a:ahLst/>
              <a:cxnLst>
                <a:cxn ang="0">
                  <a:pos x="72" y="52"/>
                </a:cxn>
                <a:cxn ang="0">
                  <a:pos x="72" y="452"/>
                </a:cxn>
                <a:cxn ang="0">
                  <a:pos x="58" y="452"/>
                </a:cxn>
                <a:cxn ang="0">
                  <a:pos x="43" y="452"/>
                </a:cxn>
                <a:cxn ang="0">
                  <a:pos x="43" y="52"/>
                </a:cxn>
                <a:cxn ang="0">
                  <a:pos x="58" y="52"/>
                </a:cxn>
                <a:cxn ang="0">
                  <a:pos x="72" y="52"/>
                </a:cxn>
                <a:cxn ang="0">
                  <a:pos x="72" y="52"/>
                </a:cxn>
                <a:cxn ang="0">
                  <a:pos x="0" y="103"/>
                </a:cxn>
                <a:cxn ang="0">
                  <a:pos x="58" y="0"/>
                </a:cxn>
                <a:cxn ang="0">
                  <a:pos x="116" y="103"/>
                </a:cxn>
                <a:cxn ang="0">
                  <a:pos x="0" y="103"/>
                </a:cxn>
                <a:cxn ang="0">
                  <a:pos x="116" y="400"/>
                </a:cxn>
                <a:cxn ang="0">
                  <a:pos x="58" y="503"/>
                </a:cxn>
                <a:cxn ang="0">
                  <a:pos x="0" y="400"/>
                </a:cxn>
                <a:cxn ang="0">
                  <a:pos x="116" y="400"/>
                </a:cxn>
              </a:cxnLst>
              <a:rect l="0" t="0" r="r" b="b"/>
              <a:pathLst>
                <a:path w="116" h="503">
                  <a:moveTo>
                    <a:pt x="72" y="52"/>
                  </a:moveTo>
                  <a:lnTo>
                    <a:pt x="72" y="452"/>
                  </a:lnTo>
                  <a:lnTo>
                    <a:pt x="58" y="452"/>
                  </a:lnTo>
                  <a:lnTo>
                    <a:pt x="43" y="452"/>
                  </a:lnTo>
                  <a:lnTo>
                    <a:pt x="43" y="52"/>
                  </a:lnTo>
                  <a:lnTo>
                    <a:pt x="58" y="52"/>
                  </a:lnTo>
                  <a:lnTo>
                    <a:pt x="72" y="52"/>
                  </a:lnTo>
                  <a:lnTo>
                    <a:pt x="72" y="52"/>
                  </a:lnTo>
                  <a:close/>
                  <a:moveTo>
                    <a:pt x="0" y="103"/>
                  </a:moveTo>
                  <a:lnTo>
                    <a:pt x="58" y="0"/>
                  </a:lnTo>
                  <a:lnTo>
                    <a:pt x="116" y="103"/>
                  </a:lnTo>
                  <a:lnTo>
                    <a:pt x="0" y="103"/>
                  </a:lnTo>
                  <a:close/>
                  <a:moveTo>
                    <a:pt x="116" y="400"/>
                  </a:moveTo>
                  <a:lnTo>
                    <a:pt x="58" y="503"/>
                  </a:lnTo>
                  <a:lnTo>
                    <a:pt x="0" y="400"/>
                  </a:lnTo>
                  <a:lnTo>
                    <a:pt x="116" y="400"/>
                  </a:lnTo>
                  <a:close/>
                </a:path>
              </a:pathLst>
            </a:custGeom>
            <a:solidFill>
              <a:srgbClr val="777777"/>
            </a:solidFill>
            <a:ln w="23813">
              <a:solidFill>
                <a:srgbClr val="77777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50"/>
            <p:cNvSpPr>
              <a:spLocks noEditPoints="1"/>
            </p:cNvSpPr>
            <p:nvPr/>
          </p:nvSpPr>
          <p:spPr bwMode="auto">
            <a:xfrm>
              <a:off x="4711" y="3026"/>
              <a:ext cx="117" cy="516"/>
            </a:xfrm>
            <a:custGeom>
              <a:avLst/>
              <a:gdLst/>
              <a:ahLst/>
              <a:cxnLst>
                <a:cxn ang="0">
                  <a:pos x="73" y="13"/>
                </a:cxn>
                <a:cxn ang="0">
                  <a:pos x="73" y="464"/>
                </a:cxn>
                <a:cxn ang="0">
                  <a:pos x="58" y="464"/>
                </a:cxn>
                <a:cxn ang="0">
                  <a:pos x="44" y="464"/>
                </a:cxn>
                <a:cxn ang="0">
                  <a:pos x="44" y="13"/>
                </a:cxn>
                <a:cxn ang="0">
                  <a:pos x="58" y="0"/>
                </a:cxn>
                <a:cxn ang="0">
                  <a:pos x="73" y="13"/>
                </a:cxn>
                <a:cxn ang="0">
                  <a:pos x="73" y="13"/>
                </a:cxn>
                <a:cxn ang="0">
                  <a:pos x="117" y="413"/>
                </a:cxn>
                <a:cxn ang="0">
                  <a:pos x="58" y="516"/>
                </a:cxn>
                <a:cxn ang="0">
                  <a:pos x="0" y="413"/>
                </a:cxn>
                <a:cxn ang="0">
                  <a:pos x="117" y="413"/>
                </a:cxn>
              </a:cxnLst>
              <a:rect l="0" t="0" r="r" b="b"/>
              <a:pathLst>
                <a:path w="117" h="516">
                  <a:moveTo>
                    <a:pt x="73" y="13"/>
                  </a:moveTo>
                  <a:lnTo>
                    <a:pt x="73" y="464"/>
                  </a:lnTo>
                  <a:lnTo>
                    <a:pt x="58" y="464"/>
                  </a:lnTo>
                  <a:lnTo>
                    <a:pt x="44" y="464"/>
                  </a:lnTo>
                  <a:lnTo>
                    <a:pt x="44" y="13"/>
                  </a:lnTo>
                  <a:lnTo>
                    <a:pt x="58" y="0"/>
                  </a:lnTo>
                  <a:lnTo>
                    <a:pt x="73" y="13"/>
                  </a:lnTo>
                  <a:lnTo>
                    <a:pt x="73" y="13"/>
                  </a:lnTo>
                  <a:close/>
                  <a:moveTo>
                    <a:pt x="117" y="413"/>
                  </a:moveTo>
                  <a:lnTo>
                    <a:pt x="58" y="516"/>
                  </a:lnTo>
                  <a:lnTo>
                    <a:pt x="0" y="413"/>
                  </a:lnTo>
                  <a:lnTo>
                    <a:pt x="117" y="413"/>
                  </a:lnTo>
                  <a:close/>
                </a:path>
              </a:pathLst>
            </a:custGeom>
            <a:solidFill>
              <a:srgbClr val="777777"/>
            </a:solidFill>
            <a:ln w="23813">
              <a:solidFill>
                <a:srgbClr val="77777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1"/>
            <p:cNvSpPr>
              <a:spLocks noEditPoints="1"/>
            </p:cNvSpPr>
            <p:nvPr/>
          </p:nvSpPr>
          <p:spPr bwMode="auto">
            <a:xfrm>
              <a:off x="914" y="2987"/>
              <a:ext cx="116" cy="555"/>
            </a:xfrm>
            <a:custGeom>
              <a:avLst/>
              <a:gdLst/>
              <a:ahLst/>
              <a:cxnLst>
                <a:cxn ang="0">
                  <a:pos x="72" y="13"/>
                </a:cxn>
                <a:cxn ang="0">
                  <a:pos x="72" y="503"/>
                </a:cxn>
                <a:cxn ang="0">
                  <a:pos x="58" y="503"/>
                </a:cxn>
                <a:cxn ang="0">
                  <a:pos x="43" y="503"/>
                </a:cxn>
                <a:cxn ang="0">
                  <a:pos x="43" y="13"/>
                </a:cxn>
                <a:cxn ang="0">
                  <a:pos x="58" y="0"/>
                </a:cxn>
                <a:cxn ang="0">
                  <a:pos x="72" y="13"/>
                </a:cxn>
                <a:cxn ang="0">
                  <a:pos x="72" y="13"/>
                </a:cxn>
                <a:cxn ang="0">
                  <a:pos x="116" y="452"/>
                </a:cxn>
                <a:cxn ang="0">
                  <a:pos x="58" y="555"/>
                </a:cxn>
                <a:cxn ang="0">
                  <a:pos x="0" y="452"/>
                </a:cxn>
                <a:cxn ang="0">
                  <a:pos x="116" y="452"/>
                </a:cxn>
              </a:cxnLst>
              <a:rect l="0" t="0" r="r" b="b"/>
              <a:pathLst>
                <a:path w="116" h="555">
                  <a:moveTo>
                    <a:pt x="72" y="13"/>
                  </a:moveTo>
                  <a:lnTo>
                    <a:pt x="72" y="503"/>
                  </a:lnTo>
                  <a:lnTo>
                    <a:pt x="58" y="503"/>
                  </a:lnTo>
                  <a:lnTo>
                    <a:pt x="43" y="503"/>
                  </a:lnTo>
                  <a:lnTo>
                    <a:pt x="43" y="13"/>
                  </a:lnTo>
                  <a:lnTo>
                    <a:pt x="58" y="0"/>
                  </a:lnTo>
                  <a:lnTo>
                    <a:pt x="72" y="13"/>
                  </a:lnTo>
                  <a:lnTo>
                    <a:pt x="72" y="13"/>
                  </a:lnTo>
                  <a:close/>
                  <a:moveTo>
                    <a:pt x="116" y="452"/>
                  </a:moveTo>
                  <a:lnTo>
                    <a:pt x="58" y="555"/>
                  </a:lnTo>
                  <a:lnTo>
                    <a:pt x="0" y="452"/>
                  </a:lnTo>
                  <a:lnTo>
                    <a:pt x="116" y="452"/>
                  </a:lnTo>
                  <a:close/>
                </a:path>
              </a:pathLst>
            </a:custGeom>
            <a:solidFill>
              <a:srgbClr val="777777"/>
            </a:solidFill>
            <a:ln w="23813">
              <a:solidFill>
                <a:srgbClr val="77777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2"/>
            <p:cNvSpPr>
              <a:spLocks noEditPoints="1"/>
            </p:cNvSpPr>
            <p:nvPr/>
          </p:nvSpPr>
          <p:spPr bwMode="auto">
            <a:xfrm>
              <a:off x="914" y="2174"/>
              <a:ext cx="116" cy="478"/>
            </a:xfrm>
            <a:custGeom>
              <a:avLst/>
              <a:gdLst/>
              <a:ahLst/>
              <a:cxnLst>
                <a:cxn ang="0">
                  <a:pos x="72" y="13"/>
                </a:cxn>
                <a:cxn ang="0">
                  <a:pos x="72" y="426"/>
                </a:cxn>
                <a:cxn ang="0">
                  <a:pos x="58" y="426"/>
                </a:cxn>
                <a:cxn ang="0">
                  <a:pos x="43" y="426"/>
                </a:cxn>
                <a:cxn ang="0">
                  <a:pos x="43" y="13"/>
                </a:cxn>
                <a:cxn ang="0">
                  <a:pos x="58" y="0"/>
                </a:cxn>
                <a:cxn ang="0">
                  <a:pos x="72" y="13"/>
                </a:cxn>
                <a:cxn ang="0">
                  <a:pos x="72" y="13"/>
                </a:cxn>
                <a:cxn ang="0">
                  <a:pos x="116" y="374"/>
                </a:cxn>
                <a:cxn ang="0">
                  <a:pos x="58" y="478"/>
                </a:cxn>
                <a:cxn ang="0">
                  <a:pos x="0" y="374"/>
                </a:cxn>
                <a:cxn ang="0">
                  <a:pos x="116" y="374"/>
                </a:cxn>
              </a:cxnLst>
              <a:rect l="0" t="0" r="r" b="b"/>
              <a:pathLst>
                <a:path w="116" h="478">
                  <a:moveTo>
                    <a:pt x="72" y="13"/>
                  </a:moveTo>
                  <a:lnTo>
                    <a:pt x="72" y="426"/>
                  </a:lnTo>
                  <a:lnTo>
                    <a:pt x="58" y="426"/>
                  </a:lnTo>
                  <a:lnTo>
                    <a:pt x="43" y="426"/>
                  </a:lnTo>
                  <a:lnTo>
                    <a:pt x="43" y="13"/>
                  </a:lnTo>
                  <a:lnTo>
                    <a:pt x="58" y="0"/>
                  </a:lnTo>
                  <a:lnTo>
                    <a:pt x="72" y="13"/>
                  </a:lnTo>
                  <a:lnTo>
                    <a:pt x="72" y="13"/>
                  </a:lnTo>
                  <a:close/>
                  <a:moveTo>
                    <a:pt x="116" y="374"/>
                  </a:moveTo>
                  <a:lnTo>
                    <a:pt x="58" y="478"/>
                  </a:lnTo>
                  <a:lnTo>
                    <a:pt x="0" y="374"/>
                  </a:lnTo>
                  <a:lnTo>
                    <a:pt x="116" y="374"/>
                  </a:lnTo>
                  <a:close/>
                </a:path>
              </a:pathLst>
            </a:custGeom>
            <a:solidFill>
              <a:srgbClr val="777777"/>
            </a:solidFill>
            <a:ln w="23813">
              <a:solidFill>
                <a:srgbClr val="77777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3"/>
            <p:cNvSpPr>
              <a:spLocks noEditPoints="1"/>
            </p:cNvSpPr>
            <p:nvPr/>
          </p:nvSpPr>
          <p:spPr bwMode="auto">
            <a:xfrm>
              <a:off x="4711" y="1258"/>
              <a:ext cx="117" cy="503"/>
            </a:xfrm>
            <a:custGeom>
              <a:avLst/>
              <a:gdLst/>
              <a:ahLst/>
              <a:cxnLst>
                <a:cxn ang="0">
                  <a:pos x="73" y="52"/>
                </a:cxn>
                <a:cxn ang="0">
                  <a:pos x="73" y="452"/>
                </a:cxn>
                <a:cxn ang="0">
                  <a:pos x="58" y="452"/>
                </a:cxn>
                <a:cxn ang="0">
                  <a:pos x="44" y="452"/>
                </a:cxn>
                <a:cxn ang="0">
                  <a:pos x="44" y="52"/>
                </a:cxn>
                <a:cxn ang="0">
                  <a:pos x="58" y="52"/>
                </a:cxn>
                <a:cxn ang="0">
                  <a:pos x="73" y="52"/>
                </a:cxn>
                <a:cxn ang="0">
                  <a:pos x="73" y="52"/>
                </a:cxn>
                <a:cxn ang="0">
                  <a:pos x="0" y="103"/>
                </a:cxn>
                <a:cxn ang="0">
                  <a:pos x="58" y="0"/>
                </a:cxn>
                <a:cxn ang="0">
                  <a:pos x="117" y="103"/>
                </a:cxn>
                <a:cxn ang="0">
                  <a:pos x="0" y="103"/>
                </a:cxn>
                <a:cxn ang="0">
                  <a:pos x="117" y="400"/>
                </a:cxn>
                <a:cxn ang="0">
                  <a:pos x="58" y="503"/>
                </a:cxn>
                <a:cxn ang="0">
                  <a:pos x="0" y="400"/>
                </a:cxn>
                <a:cxn ang="0">
                  <a:pos x="117" y="400"/>
                </a:cxn>
              </a:cxnLst>
              <a:rect l="0" t="0" r="r" b="b"/>
              <a:pathLst>
                <a:path w="117" h="503">
                  <a:moveTo>
                    <a:pt x="73" y="52"/>
                  </a:moveTo>
                  <a:lnTo>
                    <a:pt x="73" y="452"/>
                  </a:lnTo>
                  <a:lnTo>
                    <a:pt x="58" y="452"/>
                  </a:lnTo>
                  <a:lnTo>
                    <a:pt x="44" y="452"/>
                  </a:lnTo>
                  <a:lnTo>
                    <a:pt x="44" y="52"/>
                  </a:lnTo>
                  <a:lnTo>
                    <a:pt x="58" y="52"/>
                  </a:lnTo>
                  <a:lnTo>
                    <a:pt x="73" y="52"/>
                  </a:lnTo>
                  <a:lnTo>
                    <a:pt x="73" y="52"/>
                  </a:lnTo>
                  <a:close/>
                  <a:moveTo>
                    <a:pt x="0" y="103"/>
                  </a:moveTo>
                  <a:lnTo>
                    <a:pt x="58" y="0"/>
                  </a:lnTo>
                  <a:lnTo>
                    <a:pt x="117" y="103"/>
                  </a:lnTo>
                  <a:lnTo>
                    <a:pt x="0" y="103"/>
                  </a:lnTo>
                  <a:close/>
                  <a:moveTo>
                    <a:pt x="117" y="400"/>
                  </a:moveTo>
                  <a:lnTo>
                    <a:pt x="58" y="503"/>
                  </a:lnTo>
                  <a:lnTo>
                    <a:pt x="0" y="400"/>
                  </a:lnTo>
                  <a:lnTo>
                    <a:pt x="117" y="400"/>
                  </a:lnTo>
                  <a:close/>
                </a:path>
              </a:pathLst>
            </a:custGeom>
            <a:solidFill>
              <a:srgbClr val="777777"/>
            </a:solidFill>
            <a:ln w="23813">
              <a:solidFill>
                <a:srgbClr val="777777"/>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4" name="Slide Number Placeholder 53"/>
          <p:cNvSpPr>
            <a:spLocks noGrp="1"/>
          </p:cNvSpPr>
          <p:nvPr>
            <p:ph type="sldNum" sz="quarter" idx="12"/>
          </p:nvPr>
        </p:nvSpPr>
        <p:spPr/>
        <p:txBody>
          <a:bodyPr>
            <a:normAutofit fontScale="85000" lnSpcReduction="20000"/>
          </a:bodyPr>
          <a:lstStyle/>
          <a:p>
            <a:fld id="{64C45D65-C93D-4AB6-BD5C-B1788ECABCE7}"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6200000">
            <a:off x="-3276600" y="2286000"/>
            <a:ext cx="8153400" cy="990600"/>
          </a:xfrm>
        </p:spPr>
        <p:txBody>
          <a:bodyPr/>
          <a:lstStyle/>
          <a:p>
            <a:r>
              <a:rPr lang="en-US" dirty="0" smtClean="0"/>
              <a:t>County Health Rankings Model</a:t>
            </a:r>
            <a:endParaRPr lang="en-US" dirty="0"/>
          </a:p>
        </p:txBody>
      </p:sp>
      <p:pic>
        <p:nvPicPr>
          <p:cNvPr id="188418" name="Picture 2" descr="http://www.countyhealthrankings.org/sites/default/files/Rankings%20model%20022712.png"/>
          <p:cNvPicPr>
            <a:picLocks noChangeAspect="1" noChangeArrowheads="1"/>
          </p:cNvPicPr>
          <p:nvPr/>
        </p:nvPicPr>
        <p:blipFill>
          <a:blip r:embed="rId2" cstate="print"/>
          <a:srcRect/>
          <a:stretch>
            <a:fillRect/>
          </a:stretch>
        </p:blipFill>
        <p:spPr bwMode="auto">
          <a:xfrm>
            <a:off x="1600200" y="387696"/>
            <a:ext cx="5562600" cy="6470304"/>
          </a:xfrm>
          <a:prstGeom prst="rect">
            <a:avLst/>
          </a:prstGeom>
          <a:noFill/>
        </p:spPr>
      </p:pic>
      <p:sp>
        <p:nvSpPr>
          <p:cNvPr id="4" name="Slide Number Placeholder 3"/>
          <p:cNvSpPr>
            <a:spLocks noGrp="1"/>
          </p:cNvSpPr>
          <p:nvPr>
            <p:ph type="sldNum" sz="quarter" idx="12"/>
          </p:nvPr>
        </p:nvSpPr>
        <p:spPr/>
        <p:txBody>
          <a:bodyPr/>
          <a:lstStyle/>
          <a:p>
            <a:fld id="{64C45D65-C93D-4AB6-BD5C-B1788ECABCE7}"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0" name="Picture 2" descr="http://preventblindnessgeorgia.files.wordpress.com/2010/08/prevention-pyramid1.jpg"/>
          <p:cNvPicPr>
            <a:picLocks noChangeAspect="1" noChangeArrowheads="1"/>
          </p:cNvPicPr>
          <p:nvPr/>
        </p:nvPicPr>
        <p:blipFill>
          <a:blip r:embed="rId3" cstate="print"/>
          <a:srcRect/>
          <a:stretch>
            <a:fillRect/>
          </a:stretch>
        </p:blipFill>
        <p:spPr bwMode="auto">
          <a:xfrm>
            <a:off x="0" y="0"/>
            <a:ext cx="8972550" cy="6778467"/>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Table Activity PART THREE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67</a:t>
            </a:fld>
            <a:endParaRPr lang="en-US"/>
          </a:p>
        </p:txBody>
      </p:sp>
      <p:pic>
        <p:nvPicPr>
          <p:cNvPr id="30722" name="Picture 2" descr="https://fbcdn-sphotos-a.akamaihd.net/hphotos-ak-ash4/419482_383483874997810_211314828881383_1574259_12301611_n.jpg"/>
          <p:cNvPicPr>
            <a:picLocks noChangeAspect="1" noChangeArrowheads="1"/>
          </p:cNvPicPr>
          <p:nvPr/>
        </p:nvPicPr>
        <p:blipFill>
          <a:blip r:embed="rId3" cstate="print"/>
          <a:srcRect/>
          <a:stretch>
            <a:fillRect/>
          </a:stretch>
        </p:blipFill>
        <p:spPr bwMode="auto">
          <a:xfrm>
            <a:off x="457200" y="1828800"/>
            <a:ext cx="8164286" cy="45720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d. What group  is more likely to have the problem?</a:t>
            </a:r>
            <a:endParaRPr lang="en-US" dirty="0"/>
          </a:p>
        </p:txBody>
      </p:sp>
      <p:sp>
        <p:nvSpPr>
          <p:cNvPr id="3" name="Content Placeholder 2"/>
          <p:cNvSpPr>
            <a:spLocks noGrp="1"/>
          </p:cNvSpPr>
          <p:nvPr>
            <p:ph sz="quarter" idx="1"/>
          </p:nvPr>
        </p:nvSpPr>
        <p:spPr/>
        <p:txBody>
          <a:bodyPr>
            <a:normAutofit/>
          </a:bodyPr>
          <a:lstStyle/>
          <a:p>
            <a:pPr lvl="0">
              <a:buNone/>
            </a:pPr>
            <a:r>
              <a:rPr lang="en-US" sz="4000" b="1" i="1" dirty="0" smtClean="0"/>
              <a:t>(DISPARITY- difference between groups)</a:t>
            </a:r>
          </a:p>
          <a:p>
            <a:pPr lvl="0"/>
            <a:r>
              <a:rPr lang="en-US" sz="4000" dirty="0" smtClean="0"/>
              <a:t>This group has this rate, this other group has this rate.</a:t>
            </a:r>
          </a:p>
          <a:p>
            <a:r>
              <a:rPr lang="en-US" sz="4000" u="sng" dirty="0" smtClean="0"/>
              <a:t>Example:</a:t>
            </a:r>
            <a:r>
              <a:rPr lang="en-US" sz="4000" dirty="0" smtClean="0"/>
              <a:t> income predicts who smokes, rural predicts who smokes</a:t>
            </a:r>
          </a:p>
          <a:p>
            <a:pPr lvl="0"/>
            <a:endParaRPr lang="en-US" sz="3600" dirty="0" smtClean="0"/>
          </a:p>
          <a:p>
            <a:pPr lvl="1">
              <a:buNone/>
            </a:pPr>
            <a:endParaRPr lang="en-US" sz="3600" dirty="0" smtClean="0"/>
          </a:p>
          <a:p>
            <a:endParaRPr lang="en-US" sz="4000"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e. So, why them?</a:t>
            </a:r>
            <a:endParaRPr lang="en-US" dirty="0"/>
          </a:p>
        </p:txBody>
      </p:sp>
      <p:sp>
        <p:nvSpPr>
          <p:cNvPr id="3" name="Content Placeholder 2"/>
          <p:cNvSpPr>
            <a:spLocks noGrp="1"/>
          </p:cNvSpPr>
          <p:nvPr>
            <p:ph sz="quarter" idx="1"/>
          </p:nvPr>
        </p:nvSpPr>
        <p:spPr>
          <a:xfrm>
            <a:off x="612648" y="1600200"/>
            <a:ext cx="8153400" cy="5029200"/>
          </a:xfrm>
        </p:spPr>
        <p:txBody>
          <a:bodyPr>
            <a:normAutofit lnSpcReduction="10000"/>
          </a:bodyPr>
          <a:lstStyle/>
          <a:p>
            <a:pPr lvl="0">
              <a:buNone/>
            </a:pPr>
            <a:r>
              <a:rPr lang="en-US" sz="4000" dirty="0" smtClean="0"/>
              <a:t>Why are certain groups more likely to have the “problem”?</a:t>
            </a:r>
          </a:p>
          <a:p>
            <a:pPr>
              <a:buNone/>
            </a:pPr>
            <a:r>
              <a:rPr lang="en-US" sz="4000" u="sng" dirty="0" smtClean="0"/>
              <a:t>Example: </a:t>
            </a:r>
            <a:r>
              <a:rPr lang="en-US" sz="4000" dirty="0" smtClean="0"/>
              <a:t>Why do poor people smoke at higher rates that those in the middle class?</a:t>
            </a:r>
          </a:p>
          <a:p>
            <a:pPr marL="320040" lvl="1" indent="-320040">
              <a:spcBef>
                <a:spcPts val="700"/>
              </a:spcBef>
              <a:buClr>
                <a:schemeClr val="accent2"/>
              </a:buClr>
              <a:buSzPct val="60000"/>
              <a:buNone/>
            </a:pPr>
            <a:r>
              <a:rPr lang="en-US" sz="2800" dirty="0" smtClean="0"/>
              <a:t>Low-income young adults (who do not smoke at such high rates in high school), pick up smoking and become addicted while working in low-control service jobs that are high stress and only provide breaks for smokers.</a:t>
            </a:r>
          </a:p>
          <a:p>
            <a:pPr>
              <a:buNone/>
            </a:pPr>
            <a:endParaRPr lang="en-US" sz="4000" dirty="0" smtClean="0"/>
          </a:p>
          <a:p>
            <a:pPr lvl="0">
              <a:buNone/>
            </a:pPr>
            <a:endParaRPr lang="en-US" sz="4000" dirty="0" smtClean="0"/>
          </a:p>
          <a:p>
            <a:pPr lvl="0"/>
            <a:endParaRPr lang="en-US" sz="3600" dirty="0" smtClean="0"/>
          </a:p>
          <a:p>
            <a:pPr lvl="1">
              <a:buNone/>
            </a:pPr>
            <a:endParaRPr lang="en-US" sz="3600" dirty="0" smtClean="0"/>
          </a:p>
          <a:p>
            <a:endParaRPr lang="en-US" sz="4000"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a:t>
            </a:r>
            <a:endParaRPr lang="en-US" dirty="0"/>
          </a:p>
        </p:txBody>
      </p:sp>
      <p:sp>
        <p:nvSpPr>
          <p:cNvPr id="3" name="Slide Number Placeholder 2"/>
          <p:cNvSpPr>
            <a:spLocks noGrp="1"/>
          </p:cNvSpPr>
          <p:nvPr>
            <p:ph type="sldNum" sz="quarter" idx="11"/>
          </p:nvPr>
        </p:nvSpPr>
        <p:spPr/>
        <p:txBody>
          <a:bodyPr/>
          <a:lstStyle/>
          <a:p>
            <a:fld id="{64C45D65-C93D-4AB6-BD5C-B1788ECABCE7}"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f. Does the problem cause more bad things in some groups than others?</a:t>
            </a:r>
            <a:endParaRPr lang="en-US" dirty="0"/>
          </a:p>
        </p:txBody>
      </p:sp>
      <p:sp>
        <p:nvSpPr>
          <p:cNvPr id="3" name="Content Placeholder 2"/>
          <p:cNvSpPr>
            <a:spLocks noGrp="1"/>
          </p:cNvSpPr>
          <p:nvPr>
            <p:ph sz="quarter" idx="1"/>
          </p:nvPr>
        </p:nvSpPr>
        <p:spPr/>
        <p:txBody>
          <a:bodyPr>
            <a:normAutofit/>
          </a:bodyPr>
          <a:lstStyle/>
          <a:p>
            <a:pPr lvl="0">
              <a:buNone/>
            </a:pPr>
            <a:endParaRPr lang="en-US" sz="4000" dirty="0" smtClean="0"/>
          </a:p>
          <a:p>
            <a:r>
              <a:rPr lang="en-US" sz="3600" dirty="0" smtClean="0"/>
              <a:t> Example: low-income smokers are more likely to die of lung cancer than high-income smokers</a:t>
            </a:r>
          </a:p>
          <a:p>
            <a:pPr lvl="0"/>
            <a:endParaRPr lang="en-US" sz="3600" dirty="0" smtClean="0"/>
          </a:p>
          <a:p>
            <a:pPr lvl="1">
              <a:buNone/>
            </a:pPr>
            <a:endParaRPr lang="en-US" sz="3600" dirty="0" smtClean="0"/>
          </a:p>
          <a:p>
            <a:endParaRPr lang="en-US" sz="4000"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 Why here?</a:t>
            </a:r>
            <a:endParaRPr lang="en-US" dirty="0"/>
          </a:p>
        </p:txBody>
      </p:sp>
      <p:sp>
        <p:nvSpPr>
          <p:cNvPr id="4" name="Content Placeholder 3"/>
          <p:cNvSpPr>
            <a:spLocks noGrp="1"/>
          </p:cNvSpPr>
          <p:nvPr>
            <p:ph sz="quarter" idx="1"/>
          </p:nvPr>
        </p:nvSpPr>
        <p:spPr/>
        <p:txBody>
          <a:bodyPr>
            <a:normAutofit fontScale="92500" lnSpcReduction="10000"/>
          </a:bodyPr>
          <a:lstStyle/>
          <a:p>
            <a:pPr marL="320040" lvl="1" indent="-320040">
              <a:spcBef>
                <a:spcPts val="700"/>
              </a:spcBef>
              <a:buClr>
                <a:schemeClr val="accent2"/>
              </a:buClr>
              <a:buSzPct val="60000"/>
            </a:pPr>
            <a:r>
              <a:rPr lang="en-US" sz="4000" dirty="0" smtClean="0"/>
              <a:t>How is the situation different in OUR community?  Or is it?</a:t>
            </a:r>
            <a:endParaRPr lang="en-US" sz="4000" u="sng" dirty="0" smtClean="0"/>
          </a:p>
          <a:p>
            <a:pPr marL="320040" lvl="1" indent="-320040">
              <a:spcBef>
                <a:spcPts val="700"/>
              </a:spcBef>
              <a:buClr>
                <a:schemeClr val="accent2"/>
              </a:buClr>
              <a:buSzPct val="60000"/>
            </a:pPr>
            <a:r>
              <a:rPr lang="en-US" sz="4000" u="sng" dirty="0" smtClean="0"/>
              <a:t>Example:</a:t>
            </a:r>
            <a:r>
              <a:rPr lang="en-US" sz="4000" dirty="0" smtClean="0"/>
              <a:t>  People in Eaton County smoke at higher rates than those in other communities because there are more young adults who are not attending college that live here compared to other communities.</a:t>
            </a:r>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Why now?</a:t>
            </a:r>
            <a:endParaRPr lang="en-US" dirty="0"/>
          </a:p>
        </p:txBody>
      </p:sp>
      <p:sp>
        <p:nvSpPr>
          <p:cNvPr id="3" name="Content Placeholder 2"/>
          <p:cNvSpPr>
            <a:spLocks noGrp="1"/>
          </p:cNvSpPr>
          <p:nvPr>
            <p:ph sz="quarter" idx="1"/>
          </p:nvPr>
        </p:nvSpPr>
        <p:spPr/>
        <p:txBody>
          <a:bodyPr>
            <a:normAutofit/>
          </a:bodyPr>
          <a:lstStyle/>
          <a:p>
            <a:r>
              <a:rPr lang="en-US" sz="4000" dirty="0" smtClean="0"/>
              <a:t>What is the trend over time?</a:t>
            </a:r>
          </a:p>
          <a:p>
            <a:r>
              <a:rPr lang="en-US" sz="4000" u="sng" dirty="0" smtClean="0"/>
              <a:t>Example: </a:t>
            </a:r>
            <a:r>
              <a:rPr lang="en-US" sz="4000" dirty="0" smtClean="0"/>
              <a:t> the rates of smoking fell sharply in the 80’s and 90’s, but the decline has leveled off.</a:t>
            </a:r>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t>
            </a:r>
            <a:r>
              <a:rPr lang="en-US" dirty="0" smtClean="0"/>
              <a:t>. Programs, Resources, Policies</a:t>
            </a:r>
            <a:endParaRPr lang="en-US" dirty="0"/>
          </a:p>
        </p:txBody>
      </p:sp>
      <p:sp>
        <p:nvSpPr>
          <p:cNvPr id="3" name="Content Placeholder 2"/>
          <p:cNvSpPr>
            <a:spLocks noGrp="1"/>
          </p:cNvSpPr>
          <p:nvPr>
            <p:ph sz="quarter" idx="1"/>
          </p:nvPr>
        </p:nvSpPr>
        <p:spPr>
          <a:xfrm>
            <a:off x="612648" y="1600200"/>
            <a:ext cx="8153400" cy="5257800"/>
          </a:xfrm>
        </p:spPr>
        <p:txBody>
          <a:bodyPr/>
          <a:lstStyle/>
          <a:p>
            <a:r>
              <a:rPr lang="en-US" dirty="0" smtClean="0"/>
              <a:t>What helps or hurts the problem?</a:t>
            </a:r>
          </a:p>
          <a:p>
            <a:pPr lvl="1"/>
            <a:r>
              <a:rPr lang="en-US" u="sng" dirty="0" smtClean="0"/>
              <a:t>Treatment:</a:t>
            </a:r>
            <a:r>
              <a:rPr lang="en-US" dirty="0" smtClean="0"/>
              <a:t> fixing or reversing the problem in individuals</a:t>
            </a:r>
          </a:p>
          <a:p>
            <a:pPr lvl="1"/>
            <a:r>
              <a:rPr lang="en-US" u="sng" dirty="0" smtClean="0"/>
              <a:t>Early intervention: </a:t>
            </a:r>
            <a:r>
              <a:rPr lang="en-US" dirty="0" smtClean="0"/>
              <a:t>intervening early in problem behavior</a:t>
            </a:r>
          </a:p>
          <a:p>
            <a:pPr lvl="1"/>
            <a:r>
              <a:rPr lang="en-US" dirty="0" smtClean="0"/>
              <a:t> </a:t>
            </a:r>
            <a:r>
              <a:rPr lang="en-US" u="sng" dirty="0" smtClean="0"/>
              <a:t>Laws and policies: </a:t>
            </a:r>
            <a:r>
              <a:rPr lang="en-US" dirty="0" smtClean="0"/>
              <a:t>Make the default decision a healthy decision</a:t>
            </a:r>
          </a:p>
          <a:p>
            <a:pPr lvl="1"/>
            <a:r>
              <a:rPr lang="en-US" u="sng" dirty="0" smtClean="0"/>
              <a:t>Social Norms:</a:t>
            </a:r>
            <a:r>
              <a:rPr lang="en-US" dirty="0" smtClean="0"/>
              <a:t> Community culture supports healthy behavior</a:t>
            </a:r>
          </a:p>
          <a:p>
            <a:pPr lvl="1"/>
            <a:r>
              <a:rPr lang="en-US" dirty="0" smtClean="0"/>
              <a:t> </a:t>
            </a:r>
            <a:r>
              <a:rPr lang="en-US" u="sng" dirty="0" smtClean="0"/>
              <a:t>Social Justice</a:t>
            </a:r>
            <a:r>
              <a:rPr lang="en-US" dirty="0" smtClean="0"/>
              <a:t>: Correct unfair disadvantage or unearned privilege</a:t>
            </a:r>
          </a:p>
          <a:p>
            <a:pPr lvl="1">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Getting it out there!</a:t>
            </a:r>
            <a:endParaRPr lang="en-US" dirty="0"/>
          </a:p>
        </p:txBody>
      </p:sp>
      <p:sp>
        <p:nvSpPr>
          <p:cNvPr id="4" name="Title 3"/>
          <p:cNvSpPr>
            <a:spLocks noGrp="1"/>
          </p:cNvSpPr>
          <p:nvPr>
            <p:ph type="title"/>
          </p:nvPr>
        </p:nvSpPr>
        <p:spPr/>
        <p:txBody>
          <a:bodyPr/>
          <a:lstStyle/>
          <a:p>
            <a:r>
              <a:rPr lang="en-US" dirty="0" smtClean="0"/>
              <a:t>Sharing your data</a:t>
            </a:r>
            <a:endParaRPr lang="en-US" dirty="0"/>
          </a:p>
        </p:txBody>
      </p:sp>
      <p:sp>
        <p:nvSpPr>
          <p:cNvPr id="6" name="Slide Number Placeholder 5"/>
          <p:cNvSpPr>
            <a:spLocks noGrp="1"/>
          </p:cNvSpPr>
          <p:nvPr>
            <p:ph type="sldNum" sz="quarter" idx="11"/>
          </p:nvPr>
        </p:nvSpPr>
        <p:spPr/>
        <p:txBody>
          <a:bodyPr/>
          <a:lstStyle/>
          <a:p>
            <a:fld id="{64C45D65-C93D-4AB6-BD5C-B1788ECABCE7}"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Share</a:t>
            </a:r>
            <a:endParaRPr lang="en-US" dirty="0"/>
          </a:p>
        </p:txBody>
      </p:sp>
      <p:sp>
        <p:nvSpPr>
          <p:cNvPr id="3" name="Content Placeholder 2"/>
          <p:cNvSpPr>
            <a:spLocks noGrp="1"/>
          </p:cNvSpPr>
          <p:nvPr>
            <p:ph sz="quarter" idx="1"/>
          </p:nvPr>
        </p:nvSpPr>
        <p:spPr/>
        <p:txBody>
          <a:bodyPr>
            <a:normAutofit/>
          </a:bodyPr>
          <a:lstStyle/>
          <a:p>
            <a:r>
              <a:rPr lang="en-US" sz="4400" dirty="0" smtClean="0"/>
              <a:t>Why should you share your data?</a:t>
            </a:r>
          </a:p>
          <a:p>
            <a:pPr lvl="1"/>
            <a:r>
              <a:rPr lang="en-US" sz="4400" dirty="0" smtClean="0"/>
              <a:t>Inform</a:t>
            </a:r>
          </a:p>
          <a:p>
            <a:pPr lvl="1"/>
            <a:r>
              <a:rPr lang="en-US" sz="4400" dirty="0" smtClean="0"/>
              <a:t>Persuade</a:t>
            </a:r>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Data	</a:t>
            </a:r>
            <a:endParaRPr lang="en-US" dirty="0"/>
          </a:p>
        </p:txBody>
      </p:sp>
      <p:sp>
        <p:nvSpPr>
          <p:cNvPr id="3" name="Content Placeholder 2"/>
          <p:cNvSpPr>
            <a:spLocks noGrp="1"/>
          </p:cNvSpPr>
          <p:nvPr>
            <p:ph sz="quarter" idx="1"/>
          </p:nvPr>
        </p:nvSpPr>
        <p:spPr/>
        <p:txBody>
          <a:bodyPr/>
          <a:lstStyle/>
          <a:p>
            <a:r>
              <a:rPr lang="en-US" dirty="0" smtClean="0"/>
              <a:t>Scientific information</a:t>
            </a:r>
          </a:p>
          <a:p>
            <a:pPr lvl="1"/>
            <a:r>
              <a:rPr lang="en-US" dirty="0" smtClean="0"/>
              <a:t>Methodology</a:t>
            </a:r>
          </a:p>
          <a:p>
            <a:pPr lvl="1"/>
            <a:r>
              <a:rPr lang="en-US" dirty="0" smtClean="0"/>
              <a:t>Hypothesis/Results</a:t>
            </a:r>
          </a:p>
          <a:p>
            <a:pPr lvl="1"/>
            <a:r>
              <a:rPr lang="en-US" dirty="0" smtClean="0"/>
              <a:t>Uncertainty and limitations</a:t>
            </a:r>
          </a:p>
          <a:p>
            <a:r>
              <a:rPr lang="en-US" dirty="0" smtClean="0"/>
              <a:t>Non-scientific information</a:t>
            </a:r>
          </a:p>
          <a:p>
            <a:pPr lvl="1"/>
            <a:r>
              <a:rPr lang="en-US" dirty="0" smtClean="0"/>
              <a:t>Anecdotes (stories)</a:t>
            </a:r>
          </a:p>
          <a:p>
            <a:pPr lvl="1"/>
            <a:r>
              <a:rPr lang="en-US" dirty="0" smtClean="0"/>
              <a:t>Advice from friends/relatives</a:t>
            </a:r>
          </a:p>
          <a:p>
            <a:pPr lvl="1"/>
            <a:r>
              <a:rPr lang="en-US" dirty="0" smtClean="0"/>
              <a:t>Personal experience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76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7696200" cy="5940088"/>
          </a:xfrm>
          <a:prstGeom prst="rect">
            <a:avLst/>
          </a:prstGeom>
          <a:noFill/>
        </p:spPr>
        <p:txBody>
          <a:bodyPr wrap="square" rtlCol="0">
            <a:spAutoFit/>
          </a:bodyPr>
          <a:lstStyle/>
          <a:p>
            <a:pPr algn="ctr"/>
            <a:r>
              <a:rPr lang="en-US" sz="4000" b="1" dirty="0" smtClean="0">
                <a:latin typeface="Adobe Garamond Pro Bold" pitchFamily="18" charset="0"/>
              </a:rPr>
              <a:t>“Communicating data to non-scientists differs markedly from that of communicating with scientists; nonscientists want the </a:t>
            </a:r>
            <a:r>
              <a:rPr lang="en-US" sz="4000" b="1" dirty="0" smtClean="0">
                <a:solidFill>
                  <a:srgbClr val="FF0000"/>
                </a:solidFill>
                <a:latin typeface="Adobe Garamond Pro Bold" pitchFamily="18" charset="0"/>
              </a:rPr>
              <a:t>bottom line</a:t>
            </a:r>
            <a:r>
              <a:rPr lang="en-US" sz="4000" b="1" dirty="0" smtClean="0">
                <a:latin typeface="Adobe Garamond Pro Bold" pitchFamily="18" charset="0"/>
              </a:rPr>
              <a:t> about what the findings show, </a:t>
            </a:r>
            <a:r>
              <a:rPr lang="en-US" sz="4000" b="1" dirty="0" smtClean="0">
                <a:solidFill>
                  <a:srgbClr val="FF0000"/>
                </a:solidFill>
                <a:latin typeface="Adobe Garamond Pro Bold" pitchFamily="18" charset="0"/>
              </a:rPr>
              <a:t>what they mean</a:t>
            </a:r>
            <a:r>
              <a:rPr lang="en-US" sz="4000" b="1" dirty="0" smtClean="0">
                <a:latin typeface="Adobe Garamond Pro Bold" pitchFamily="18" charset="0"/>
              </a:rPr>
              <a:t>, and as a result, </a:t>
            </a:r>
            <a:r>
              <a:rPr lang="en-US" sz="4000" b="1" dirty="0" smtClean="0">
                <a:solidFill>
                  <a:srgbClr val="FF0000"/>
                </a:solidFill>
                <a:latin typeface="Adobe Garamond Pro Bold" pitchFamily="18" charset="0"/>
              </a:rPr>
              <a:t>what should be done</a:t>
            </a:r>
            <a:r>
              <a:rPr lang="en-US" sz="4000" b="1" dirty="0" smtClean="0">
                <a:latin typeface="Adobe Garamond Pro Bold" pitchFamily="18" charset="0"/>
              </a:rPr>
              <a:t>.” </a:t>
            </a:r>
          </a:p>
          <a:p>
            <a:endParaRPr lang="en-US" sz="2000" dirty="0" smtClean="0">
              <a:latin typeface="Adobe Garamond Pro Bold" pitchFamily="18" charset="0"/>
            </a:endParaRPr>
          </a:p>
          <a:p>
            <a:r>
              <a:rPr lang="en-US" sz="2000" dirty="0" smtClean="0">
                <a:latin typeface="Adobe Garamond Pro Bold" pitchFamily="18" charset="0"/>
              </a:rPr>
              <a:t>- Nelson, in Communicating Public Health Information Effectively</a:t>
            </a:r>
            <a:endParaRPr lang="en-US" sz="2000" dirty="0">
              <a:latin typeface="Adobe Garamond Pro Bold" pitchFamily="18" charset="0"/>
            </a:endParaRPr>
          </a:p>
        </p:txBody>
      </p:sp>
      <p:sp>
        <p:nvSpPr>
          <p:cNvPr id="3" name="Slide Number Placeholder 2"/>
          <p:cNvSpPr>
            <a:spLocks noGrp="1"/>
          </p:cNvSpPr>
          <p:nvPr>
            <p:ph type="sldNum" sz="quarter" idx="12"/>
          </p:nvPr>
        </p:nvSpPr>
        <p:spPr/>
        <p:txBody>
          <a:bodyPr/>
          <a:lstStyle/>
          <a:p>
            <a:fld id="{64C45D65-C93D-4AB6-BD5C-B1788ECABCE7}"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Ethical</a:t>
            </a:r>
            <a:r>
              <a:rPr lang="en-US" dirty="0" smtClean="0"/>
              <a:t> Data Presentation</a:t>
            </a:r>
            <a:endParaRPr lang="en-US" dirty="0"/>
          </a:p>
        </p:txBody>
      </p:sp>
      <p:sp>
        <p:nvSpPr>
          <p:cNvPr id="3" name="Content Placeholder 2"/>
          <p:cNvSpPr>
            <a:spLocks noGrp="1"/>
          </p:cNvSpPr>
          <p:nvPr>
            <p:ph sz="quarter" idx="1"/>
          </p:nvPr>
        </p:nvSpPr>
        <p:spPr/>
        <p:txBody>
          <a:bodyPr/>
          <a:lstStyle/>
          <a:p>
            <a:r>
              <a:rPr lang="en-US" dirty="0" smtClean="0"/>
              <a:t>You are likely to be viewed as an expert</a:t>
            </a:r>
          </a:p>
          <a:p>
            <a:r>
              <a:rPr lang="en-US" dirty="0" smtClean="0"/>
              <a:t>It is possible to skew your chart to show the result you want</a:t>
            </a:r>
          </a:p>
          <a:p>
            <a:r>
              <a:rPr lang="en-US" dirty="0" smtClean="0"/>
              <a:t>It is possible to present information that is </a:t>
            </a:r>
            <a:r>
              <a:rPr lang="en-US" u="sng" dirty="0" smtClean="0"/>
              <a:t>not</a:t>
            </a:r>
            <a:r>
              <a:rPr lang="en-US" dirty="0" smtClean="0"/>
              <a:t> statistically significant as if it were so</a:t>
            </a:r>
          </a:p>
          <a:p>
            <a:r>
              <a:rPr lang="en-US" dirty="0" smtClean="0"/>
              <a:t>It is possible to cherry pick your indicators </a:t>
            </a:r>
          </a:p>
          <a:p>
            <a:r>
              <a:rPr lang="en-US" dirty="0" smtClean="0"/>
              <a:t>Beware of </a:t>
            </a:r>
            <a:r>
              <a:rPr lang="en-US" i="1" dirty="0" smtClean="0">
                <a:solidFill>
                  <a:srgbClr val="FF0000"/>
                </a:solidFill>
              </a:rPr>
              <a:t>over-generalization</a:t>
            </a:r>
            <a:r>
              <a:rPr lang="en-US" dirty="0" smtClean="0"/>
              <a:t> and </a:t>
            </a:r>
          </a:p>
          <a:p>
            <a:pPr>
              <a:buNone/>
            </a:pPr>
            <a:r>
              <a:rPr lang="en-US" i="1" dirty="0" smtClean="0">
                <a:solidFill>
                  <a:srgbClr val="FF0000"/>
                </a:solidFill>
              </a:rPr>
              <a:t>    over-interpretation</a:t>
            </a:r>
            <a:endParaRPr lang="en-US" i="1"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78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Deciding what data to Present…</a:t>
            </a:r>
            <a:endParaRPr lang="en-US" dirty="0"/>
          </a:p>
        </p:txBody>
      </p:sp>
      <p:sp>
        <p:nvSpPr>
          <p:cNvPr id="3" name="Content Placeholder 2"/>
          <p:cNvSpPr>
            <a:spLocks noGrp="1"/>
          </p:cNvSpPr>
          <p:nvPr>
            <p:ph sz="quarter" idx="1"/>
          </p:nvPr>
        </p:nvSpPr>
        <p:spPr/>
        <p:txBody>
          <a:bodyPr>
            <a:normAutofit/>
          </a:bodyPr>
          <a:lstStyle/>
          <a:p>
            <a:r>
              <a:rPr lang="en-US" dirty="0" smtClean="0"/>
              <a:t>Magnitude </a:t>
            </a:r>
          </a:p>
          <a:p>
            <a:pPr lvl="1"/>
            <a:r>
              <a:rPr lang="en-US" dirty="0" smtClean="0"/>
              <a:t>How big a problem is this?</a:t>
            </a:r>
          </a:p>
          <a:p>
            <a:r>
              <a:rPr lang="en-US" dirty="0" smtClean="0"/>
              <a:t>Context</a:t>
            </a:r>
          </a:p>
          <a:p>
            <a:pPr lvl="1"/>
            <a:r>
              <a:rPr lang="en-US" dirty="0" smtClean="0"/>
              <a:t>Comparisons, trends</a:t>
            </a:r>
          </a:p>
          <a:p>
            <a:r>
              <a:rPr lang="en-US" dirty="0" smtClean="0"/>
              <a:t>Meaning</a:t>
            </a:r>
          </a:p>
          <a:p>
            <a:pPr lvl="1"/>
            <a:r>
              <a:rPr lang="en-US" dirty="0" smtClean="0"/>
              <a:t>Is problem preventable?  Who is at risk?</a:t>
            </a:r>
          </a:p>
          <a:p>
            <a:r>
              <a:rPr lang="en-US" dirty="0" smtClean="0"/>
              <a:t>Action</a:t>
            </a:r>
          </a:p>
          <a:p>
            <a:pPr lvl="1"/>
            <a:r>
              <a:rPr lang="en-US" dirty="0" smtClean="0"/>
              <a:t>What needs to be done?  What other info do we need?</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79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measure things?</a:t>
            </a:r>
            <a:endParaRPr lang="en-US" dirty="0"/>
          </a:p>
        </p:txBody>
      </p:sp>
      <p:sp>
        <p:nvSpPr>
          <p:cNvPr id="3" name="Content Placeholder 2"/>
          <p:cNvSpPr>
            <a:spLocks noGrp="1"/>
          </p:cNvSpPr>
          <p:nvPr>
            <p:ph sz="quarter" idx="1"/>
          </p:nvPr>
        </p:nvSpPr>
        <p:spPr>
          <a:xfrm>
            <a:off x="0" y="2590800"/>
            <a:ext cx="3886200" cy="3581400"/>
          </a:xfrm>
        </p:spPr>
        <p:txBody>
          <a:bodyPr>
            <a:normAutofit fontScale="92500" lnSpcReduction="10000"/>
          </a:bodyPr>
          <a:lstStyle/>
          <a:p>
            <a:r>
              <a:rPr lang="en-US" sz="4000" dirty="0" smtClean="0"/>
              <a:t>Objects</a:t>
            </a:r>
          </a:p>
          <a:p>
            <a:r>
              <a:rPr lang="en-US" sz="4000" dirty="0" smtClean="0"/>
              <a:t>Behaviors</a:t>
            </a:r>
          </a:p>
          <a:p>
            <a:r>
              <a:rPr lang="en-US" sz="4000" dirty="0" smtClean="0"/>
              <a:t>Events</a:t>
            </a:r>
          </a:p>
          <a:p>
            <a:r>
              <a:rPr lang="en-US" sz="4000" dirty="0" smtClean="0"/>
              <a:t>Thoughts</a:t>
            </a:r>
          </a:p>
          <a:p>
            <a:r>
              <a:rPr lang="en-US" sz="4000" dirty="0" smtClean="0"/>
              <a:t>Beliefs</a:t>
            </a:r>
          </a:p>
          <a:p>
            <a:r>
              <a:rPr lang="en-US" sz="4000" dirty="0" smtClean="0"/>
              <a:t>Rules</a:t>
            </a:r>
          </a:p>
          <a:p>
            <a:endParaRPr lang="en-US" dirty="0" smtClean="0"/>
          </a:p>
          <a:p>
            <a:endParaRPr lang="en-US" dirty="0" smtClean="0"/>
          </a:p>
        </p:txBody>
      </p:sp>
      <p:sp>
        <p:nvSpPr>
          <p:cNvPr id="4" name="Content Placeholder 3"/>
          <p:cNvSpPr>
            <a:spLocks noGrp="1"/>
          </p:cNvSpPr>
          <p:nvPr>
            <p:ph sz="quarter" idx="2"/>
          </p:nvPr>
        </p:nvSpPr>
        <p:spPr>
          <a:xfrm>
            <a:off x="4724400" y="2590800"/>
            <a:ext cx="3886200" cy="3951767"/>
          </a:xfrm>
        </p:spPr>
        <p:txBody>
          <a:bodyPr>
            <a:normAutofit fontScale="92500" lnSpcReduction="10000"/>
          </a:bodyPr>
          <a:lstStyle/>
          <a:p>
            <a:r>
              <a:rPr lang="en-US" sz="3900" dirty="0" smtClean="0"/>
              <a:t>Direct observation</a:t>
            </a:r>
          </a:p>
          <a:p>
            <a:r>
              <a:rPr lang="en-US" sz="3900" dirty="0" smtClean="0"/>
              <a:t>Indirect observation</a:t>
            </a:r>
          </a:p>
          <a:p>
            <a:r>
              <a:rPr lang="en-US" sz="3900" dirty="0" smtClean="0"/>
              <a:t>Sampling/Testing</a:t>
            </a:r>
          </a:p>
          <a:p>
            <a:r>
              <a:rPr lang="en-US" sz="3900" dirty="0" smtClean="0"/>
              <a:t>Scales and Indexes</a:t>
            </a:r>
          </a:p>
          <a:p>
            <a:endParaRPr lang="en-US" dirty="0" smtClean="0"/>
          </a:p>
          <a:p>
            <a:endParaRPr lang="en-US" dirty="0"/>
          </a:p>
        </p:txBody>
      </p:sp>
      <p:sp>
        <p:nvSpPr>
          <p:cNvPr id="5" name="TextBox 4"/>
          <p:cNvSpPr txBox="1"/>
          <p:nvPr/>
        </p:nvSpPr>
        <p:spPr>
          <a:xfrm>
            <a:off x="304800" y="1676400"/>
            <a:ext cx="4800600" cy="646331"/>
          </a:xfrm>
          <a:prstGeom prst="rect">
            <a:avLst/>
          </a:prstGeom>
          <a:noFill/>
        </p:spPr>
        <p:txBody>
          <a:bodyPr wrap="square" rtlCol="0">
            <a:spAutoFit/>
          </a:bodyPr>
          <a:lstStyle/>
          <a:p>
            <a:r>
              <a:rPr lang="en-US" sz="3600" dirty="0" smtClean="0"/>
              <a:t>WHAT do we measure?</a:t>
            </a:r>
            <a:endParaRPr lang="en-US" sz="3600" dirty="0"/>
          </a:p>
        </p:txBody>
      </p:sp>
      <p:sp>
        <p:nvSpPr>
          <p:cNvPr id="6" name="Right Arrow 5"/>
          <p:cNvSpPr/>
          <p:nvPr/>
        </p:nvSpPr>
        <p:spPr>
          <a:xfrm>
            <a:off x="3352800" y="3657600"/>
            <a:ext cx="914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descr="C:\Documents and Settings\abarna\Local Settings\Temporary Internet Files\Content.IE5\QJKCYTTF\MC900290924[1].wmf"/>
          <p:cNvPicPr>
            <a:picLocks noChangeAspect="1" noChangeArrowheads="1"/>
          </p:cNvPicPr>
          <p:nvPr/>
        </p:nvPicPr>
        <p:blipFill>
          <a:blip r:embed="rId3" cstate="print"/>
          <a:srcRect/>
          <a:stretch>
            <a:fillRect/>
          </a:stretch>
        </p:blipFill>
        <p:spPr bwMode="auto">
          <a:xfrm>
            <a:off x="7086600" y="381000"/>
            <a:ext cx="1692998" cy="1665838"/>
          </a:xfrm>
          <a:prstGeom prst="rect">
            <a:avLst/>
          </a:prstGeom>
          <a:noFill/>
        </p:spPr>
      </p:pic>
      <p:sp>
        <p:nvSpPr>
          <p:cNvPr id="8" name="Slide Number Placeholder 7"/>
          <p:cNvSpPr>
            <a:spLocks noGrp="1"/>
          </p:cNvSpPr>
          <p:nvPr>
            <p:ph type="sldNum" sz="quarter" idx="16"/>
          </p:nvPr>
        </p:nvSpPr>
        <p:spPr/>
        <p:txBody>
          <a:bodyPr>
            <a:normAutofit fontScale="85000" lnSpcReduction="20000"/>
          </a:bodyPr>
          <a:lstStyle/>
          <a:p>
            <a:fld id="{64C45D65-C93D-4AB6-BD5C-B1788ECABCE7}"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Literacy</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Humans mentally represent numbers in two major ways from observation (not formal math).</a:t>
            </a:r>
            <a:r>
              <a:rPr lang="en-US" baseline="30000" dirty="0" smtClean="0">
                <a:hlinkClick r:id="" action="ppaction://hlinkfile"/>
              </a:rPr>
              <a:t>[5]</a:t>
            </a:r>
            <a:r>
              <a:rPr lang="en-US" dirty="0" smtClean="0"/>
              <a:t> These representations are innate; they are not the result of individual learning or cultural transmission. </a:t>
            </a:r>
          </a:p>
          <a:p>
            <a:pPr>
              <a:buNone/>
            </a:pPr>
            <a:r>
              <a:rPr lang="en-US" dirty="0" smtClean="0"/>
              <a:t>They are</a:t>
            </a:r>
          </a:p>
          <a:p>
            <a:r>
              <a:rPr lang="en-US" dirty="0" smtClean="0"/>
              <a:t>Approximate representations of numerical magnitude, and </a:t>
            </a:r>
          </a:p>
          <a:p>
            <a:r>
              <a:rPr lang="en-US" dirty="0" smtClean="0"/>
              <a:t>Precise representations of distinct individuals.</a:t>
            </a:r>
          </a:p>
          <a:p>
            <a:pPr>
              <a:buNone/>
            </a:pPr>
            <a:r>
              <a:rPr lang="en-US" dirty="0" smtClean="0"/>
              <a:t> SEE: Not Just a Number handout article.</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80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Approximate representations of numerical magnitude</a:t>
            </a:r>
            <a:endParaRPr lang="en-US" dirty="0"/>
          </a:p>
        </p:txBody>
      </p:sp>
      <p:sp>
        <p:nvSpPr>
          <p:cNvPr id="6" name="Rectangle 5"/>
          <p:cNvSpPr/>
          <p:nvPr/>
        </p:nvSpPr>
        <p:spPr>
          <a:xfrm>
            <a:off x="1752600" y="5105400"/>
            <a:ext cx="1828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 deaths from H1N1 / Swine Flu</a:t>
            </a:r>
            <a:endParaRPr lang="en-US" dirty="0"/>
          </a:p>
        </p:txBody>
      </p:sp>
      <p:sp>
        <p:nvSpPr>
          <p:cNvPr id="7" name="Rectangle 6"/>
          <p:cNvSpPr/>
          <p:nvPr/>
        </p:nvSpPr>
        <p:spPr>
          <a:xfrm>
            <a:off x="4038600" y="5105400"/>
            <a:ext cx="1828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 deaths from H1N1 / Swine Flu</a:t>
            </a:r>
            <a:endParaRPr lang="en-US" dirty="0"/>
          </a:p>
        </p:txBody>
      </p:sp>
      <p:sp>
        <p:nvSpPr>
          <p:cNvPr id="8" name="Rectangle 7"/>
          <p:cNvSpPr/>
          <p:nvPr/>
        </p:nvSpPr>
        <p:spPr>
          <a:xfrm>
            <a:off x="5867400" y="5105400"/>
            <a:ext cx="1828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 deaths from H1N1 / Swine Flu</a:t>
            </a:r>
            <a:endParaRPr lang="en-US" dirty="0"/>
          </a:p>
        </p:txBody>
      </p:sp>
      <p:sp>
        <p:nvSpPr>
          <p:cNvPr id="9" name="Rectangle 8"/>
          <p:cNvSpPr/>
          <p:nvPr/>
        </p:nvSpPr>
        <p:spPr>
          <a:xfrm>
            <a:off x="4038600" y="1905000"/>
            <a:ext cx="1828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 deaths from H1N1 / Swine Flu</a:t>
            </a:r>
            <a:endParaRPr lang="en-US" dirty="0"/>
          </a:p>
        </p:txBody>
      </p:sp>
      <p:sp>
        <p:nvSpPr>
          <p:cNvPr id="10" name="Rectangle 9"/>
          <p:cNvSpPr/>
          <p:nvPr/>
        </p:nvSpPr>
        <p:spPr>
          <a:xfrm>
            <a:off x="5867400" y="1905000"/>
            <a:ext cx="1828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 deaths from H1N1 / Swine Flu</a:t>
            </a:r>
            <a:endParaRPr lang="en-US" dirty="0"/>
          </a:p>
        </p:txBody>
      </p:sp>
      <p:sp>
        <p:nvSpPr>
          <p:cNvPr id="11" name="Rectangle 10"/>
          <p:cNvSpPr/>
          <p:nvPr/>
        </p:nvSpPr>
        <p:spPr>
          <a:xfrm>
            <a:off x="4038600" y="3505200"/>
            <a:ext cx="1828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 deaths from H1N1 / Swine Flu</a:t>
            </a:r>
            <a:endParaRPr lang="en-US" dirty="0"/>
          </a:p>
        </p:txBody>
      </p:sp>
      <p:sp>
        <p:nvSpPr>
          <p:cNvPr id="12" name="Rectangle 11"/>
          <p:cNvSpPr/>
          <p:nvPr/>
        </p:nvSpPr>
        <p:spPr>
          <a:xfrm>
            <a:off x="5867400" y="3505200"/>
            <a:ext cx="1828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 deaths from H1N1 / Swine Flu</a:t>
            </a:r>
            <a:endParaRPr lang="en-US" dirty="0"/>
          </a:p>
        </p:txBody>
      </p:sp>
      <p:sp>
        <p:nvSpPr>
          <p:cNvPr id="13" name="Rectangle 12"/>
          <p:cNvSpPr/>
          <p:nvPr/>
        </p:nvSpPr>
        <p:spPr>
          <a:xfrm>
            <a:off x="4038600" y="1905000"/>
            <a:ext cx="3657600" cy="48006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600 deaths from Seasonal Influenza</a:t>
            </a:r>
            <a:endParaRPr lang="en-US" dirty="0"/>
          </a:p>
        </p:txBody>
      </p:sp>
      <p:sp>
        <p:nvSpPr>
          <p:cNvPr id="14" name="Slide Number Placeholder 13"/>
          <p:cNvSpPr>
            <a:spLocks noGrp="1"/>
          </p:cNvSpPr>
          <p:nvPr>
            <p:ph type="sldNum" sz="quarter" idx="12"/>
          </p:nvPr>
        </p:nvSpPr>
        <p:spPr/>
        <p:txBody>
          <a:bodyPr>
            <a:normAutofit fontScale="85000" lnSpcReduction="20000"/>
          </a:bodyPr>
          <a:lstStyle/>
          <a:p>
            <a:fld id="{64C45D65-C93D-4AB6-BD5C-B1788ECABCE7}"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Precise Representation </a:t>
            </a:r>
            <a:br>
              <a:rPr lang="en-US" dirty="0" smtClean="0"/>
            </a:br>
            <a:r>
              <a:rPr lang="en-US" dirty="0" smtClean="0"/>
              <a:t>of Distinct Individuals</a:t>
            </a:r>
            <a:endParaRPr lang="en-US" dirty="0"/>
          </a:p>
        </p:txBody>
      </p:sp>
      <p:pic>
        <p:nvPicPr>
          <p:cNvPr id="6261" name="Picture 117"/>
          <p:cNvPicPr>
            <a:picLocks noChangeAspect="1" noChangeArrowheads="1"/>
          </p:cNvPicPr>
          <p:nvPr/>
        </p:nvPicPr>
        <p:blipFill>
          <a:blip r:embed="rId4" cstate="print"/>
          <a:srcRect/>
          <a:stretch>
            <a:fillRect/>
          </a:stretch>
        </p:blipFill>
        <p:spPr bwMode="auto">
          <a:xfrm>
            <a:off x="1600200" y="1600200"/>
            <a:ext cx="6619875" cy="514033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Numeric Analogies</a:t>
            </a:r>
            <a:endParaRPr lang="en-US" dirty="0"/>
          </a:p>
        </p:txBody>
      </p:sp>
      <p:sp>
        <p:nvSpPr>
          <p:cNvPr id="3" name="Content Placeholder 2"/>
          <p:cNvSpPr>
            <a:spLocks noGrp="1"/>
          </p:cNvSpPr>
          <p:nvPr>
            <p:ph sz="quarter" idx="1"/>
          </p:nvPr>
        </p:nvSpPr>
        <p:spPr/>
        <p:txBody>
          <a:bodyPr>
            <a:normAutofit/>
          </a:bodyPr>
          <a:lstStyle/>
          <a:p>
            <a:r>
              <a:rPr lang="en-US" dirty="0" smtClean="0"/>
              <a:t>“creative epidemiology” or “social math”</a:t>
            </a:r>
          </a:p>
          <a:p>
            <a:r>
              <a:rPr lang="en-US" dirty="0" smtClean="0"/>
              <a:t>the number of deaths from cigarette smoking is equal to the number of deaths that would occur if 2 jumbo jets crashed every day with no survivors</a:t>
            </a:r>
          </a:p>
          <a:p>
            <a:r>
              <a:rPr lang="en-US" dirty="0" smtClean="0"/>
              <a:t>1000 people quit smoking every day – by dying</a:t>
            </a:r>
          </a:p>
          <a:p>
            <a:r>
              <a:rPr lang="en-US" dirty="0" smtClean="0"/>
              <a:t>90 classrooms of children begin smoking every day.</a:t>
            </a:r>
          </a:p>
          <a:p>
            <a:pPr>
              <a:buNone/>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83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fun ones…</a:t>
            </a:r>
            <a:endParaRPr lang="en-US" dirty="0"/>
          </a:p>
        </p:txBody>
      </p:sp>
      <p:sp>
        <p:nvSpPr>
          <p:cNvPr id="3" name="Content Placeholder 2"/>
          <p:cNvSpPr>
            <a:spLocks noGrp="1"/>
          </p:cNvSpPr>
          <p:nvPr>
            <p:ph sz="quarter" idx="1"/>
          </p:nvPr>
        </p:nvSpPr>
        <p:spPr>
          <a:xfrm>
            <a:off x="457200" y="1447800"/>
            <a:ext cx="8229600" cy="5029200"/>
          </a:xfrm>
        </p:spPr>
        <p:txBody>
          <a:bodyPr>
            <a:normAutofit fontScale="92500" lnSpcReduction="10000"/>
          </a:bodyPr>
          <a:lstStyle/>
          <a:p>
            <a:r>
              <a:rPr lang="en-US" dirty="0" smtClean="0"/>
              <a:t>College students consume enough alcohol to fill 3,500 Olympic size swimming pools, or about 1 pool for every college campus</a:t>
            </a:r>
          </a:p>
          <a:p>
            <a:r>
              <a:rPr lang="en-US" dirty="0" smtClean="0"/>
              <a:t>There are 10 times as many gun dealers in California as there are McDonald’s restaurants</a:t>
            </a:r>
          </a:p>
          <a:p>
            <a:r>
              <a:rPr lang="en-US" dirty="0" smtClean="0"/>
              <a:t>Child health care workers make less than $10 per hour, whereas prison guards are paid more than $18 per hour</a:t>
            </a:r>
          </a:p>
          <a:p>
            <a:r>
              <a:rPr lang="en-US" dirty="0" smtClean="0"/>
              <a:t>Every weekend, 16,000 teenagers will be infected with a sexually transmitted disease</a:t>
            </a:r>
          </a:p>
          <a:p>
            <a:r>
              <a:rPr lang="en-US" dirty="0" smtClean="0"/>
              <a:t>Each year, 12 people die in the Barry-Eaton District simply from lack of health insurance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84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sz="quarter" idx="1"/>
          </p:nvPr>
        </p:nvSpPr>
        <p:spPr>
          <a:xfrm>
            <a:off x="457200" y="1600200"/>
            <a:ext cx="8229600" cy="4953000"/>
          </a:xfrm>
        </p:spPr>
        <p:txBody>
          <a:bodyPr>
            <a:normAutofit/>
          </a:bodyPr>
          <a:lstStyle/>
          <a:p>
            <a:r>
              <a:rPr lang="en-US" dirty="0" smtClean="0"/>
              <a:t>Use numbers based on short time periods (hour or day rather than year or years)</a:t>
            </a:r>
          </a:p>
          <a:p>
            <a:r>
              <a:rPr lang="en-US" dirty="0" smtClean="0"/>
              <a:t>Compare numbers to a specific place</a:t>
            </a:r>
          </a:p>
          <a:p>
            <a:r>
              <a:rPr lang="en-US" dirty="0" smtClean="0"/>
              <a:t>Compare numbers to something familiar to the audience (number of McDonalds)</a:t>
            </a:r>
          </a:p>
          <a:p>
            <a:r>
              <a:rPr lang="en-US" dirty="0" smtClean="0"/>
              <a:t>Use irony…carefully</a:t>
            </a:r>
          </a:p>
          <a:p>
            <a:r>
              <a:rPr lang="en-US" dirty="0" smtClean="0"/>
              <a:t>Personalize numbers for the audience (6 out of 10 people in Charlotte will eventually die of cardiovascular disease)</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85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a:t>
            </a:r>
            <a:endParaRPr lang="en-US" dirty="0"/>
          </a:p>
        </p:txBody>
      </p:sp>
      <p:sp>
        <p:nvSpPr>
          <p:cNvPr id="3" name="Content Placeholder 2"/>
          <p:cNvSpPr>
            <a:spLocks noGrp="1"/>
          </p:cNvSpPr>
          <p:nvPr>
            <p:ph sz="quarter" idx="1"/>
          </p:nvPr>
        </p:nvSpPr>
        <p:spPr/>
        <p:txBody>
          <a:bodyPr>
            <a:normAutofit/>
          </a:bodyPr>
          <a:lstStyle/>
          <a:p>
            <a:r>
              <a:rPr lang="en-US" dirty="0" smtClean="0"/>
              <a:t>Presenting too much data</a:t>
            </a:r>
          </a:p>
          <a:p>
            <a:pPr lvl="1"/>
            <a:r>
              <a:rPr lang="en-US" dirty="0" smtClean="0"/>
              <a:t>No tables of data! Leads to overload…</a:t>
            </a:r>
          </a:p>
          <a:p>
            <a:r>
              <a:rPr lang="en-US" dirty="0" smtClean="0"/>
              <a:t>Describing methodology</a:t>
            </a:r>
          </a:p>
          <a:p>
            <a:pPr lvl="1"/>
            <a:r>
              <a:rPr lang="en-US" dirty="0" smtClean="0"/>
              <a:t>Save this for the back of your BRFS report</a:t>
            </a:r>
          </a:p>
          <a:p>
            <a:r>
              <a:rPr lang="en-US" dirty="0" smtClean="0"/>
              <a:t>Using statistical terms unnecessarily</a:t>
            </a:r>
          </a:p>
          <a:p>
            <a:pPr lvl="1"/>
            <a:r>
              <a:rPr lang="en-US" dirty="0" smtClean="0"/>
              <a:t>“Statistical terminology should be avoided.” </a:t>
            </a:r>
          </a:p>
          <a:p>
            <a:pPr lvl="1"/>
            <a:r>
              <a:rPr lang="en-US" dirty="0" smtClean="0"/>
              <a:t> No…statistically significant, confidence intervals, incidence, prevalence, regression analysis, etc.</a:t>
            </a:r>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86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with Policy Makers</a:t>
            </a:r>
            <a:endParaRPr lang="en-US" dirty="0"/>
          </a:p>
        </p:txBody>
      </p:sp>
      <p:graphicFrame>
        <p:nvGraphicFramePr>
          <p:cNvPr id="4" name="Content Placeholder 3"/>
          <p:cNvGraphicFramePr>
            <a:graphicFrameLocks noGrp="1"/>
          </p:cNvGraphicFramePr>
          <p:nvPr>
            <p:ph sz="quarter" idx="1"/>
          </p:nvPr>
        </p:nvGraphicFramePr>
        <p:xfrm>
          <a:off x="612775" y="1600200"/>
          <a:ext cx="8153400" cy="4713690"/>
        </p:xfrm>
        <a:graphic>
          <a:graphicData uri="http://schemas.openxmlformats.org/drawingml/2006/table">
            <a:tbl>
              <a:tblPr firstRow="1" bandRow="1">
                <a:tableStyleId>{5C22544A-7EE6-4342-B048-85BDC9FD1C3A}</a:tableStyleId>
              </a:tblPr>
              <a:tblGrid>
                <a:gridCol w="4076700"/>
                <a:gridCol w="4076700"/>
              </a:tblGrid>
              <a:tr h="1153708">
                <a:tc>
                  <a:txBody>
                    <a:bodyPr/>
                    <a:lstStyle/>
                    <a:p>
                      <a:r>
                        <a:rPr lang="en-US" sz="2800" dirty="0" smtClean="0"/>
                        <a:t>Public Health Process </a:t>
                      </a:r>
                    </a:p>
                    <a:p>
                      <a:r>
                        <a:rPr lang="en-US" sz="2800" dirty="0" smtClean="0"/>
                        <a:t>(Rational Decision-Making)</a:t>
                      </a:r>
                      <a:endParaRPr lang="en-US" sz="2800" dirty="0"/>
                    </a:p>
                  </a:txBody>
                  <a:tcPr marL="90593" marR="90593"/>
                </a:tc>
                <a:tc>
                  <a:txBody>
                    <a:bodyPr/>
                    <a:lstStyle/>
                    <a:p>
                      <a:r>
                        <a:rPr lang="en-US" sz="2800" dirty="0" smtClean="0"/>
                        <a:t>Political Process </a:t>
                      </a:r>
                    </a:p>
                    <a:p>
                      <a:r>
                        <a:rPr lang="en-US" sz="2800" dirty="0" smtClean="0"/>
                        <a:t>(Intuitive Decision-Making)</a:t>
                      </a:r>
                      <a:endParaRPr lang="en-US" sz="2800" dirty="0"/>
                    </a:p>
                  </a:txBody>
                  <a:tcPr marL="90593" marR="90593"/>
                </a:tc>
              </a:tr>
              <a:tr h="668418">
                <a:tc>
                  <a:txBody>
                    <a:bodyPr/>
                    <a:lstStyle/>
                    <a:p>
                      <a:r>
                        <a:rPr lang="en-US" sz="2800" dirty="0" smtClean="0"/>
                        <a:t>Identify</a:t>
                      </a:r>
                      <a:r>
                        <a:rPr lang="en-US" sz="2800" baseline="0" dirty="0" smtClean="0"/>
                        <a:t> Problem</a:t>
                      </a:r>
                      <a:endParaRPr lang="en-US" sz="2800" dirty="0"/>
                    </a:p>
                  </a:txBody>
                  <a:tcPr marL="90593" marR="90593"/>
                </a:tc>
                <a:tc>
                  <a:txBody>
                    <a:bodyPr/>
                    <a:lstStyle/>
                    <a:p>
                      <a:r>
                        <a:rPr lang="en-US" sz="2800" dirty="0" smtClean="0"/>
                        <a:t>Identify</a:t>
                      </a:r>
                      <a:r>
                        <a:rPr lang="en-US" sz="2800" baseline="0" dirty="0" smtClean="0"/>
                        <a:t> Problem</a:t>
                      </a:r>
                      <a:endParaRPr lang="en-US" sz="2800" dirty="0"/>
                    </a:p>
                  </a:txBody>
                  <a:tcPr marL="90593" marR="90593"/>
                </a:tc>
              </a:tr>
              <a:tr h="668418">
                <a:tc>
                  <a:txBody>
                    <a:bodyPr/>
                    <a:lstStyle/>
                    <a:p>
                      <a:r>
                        <a:rPr lang="en-US" sz="2800" dirty="0" smtClean="0"/>
                        <a:t>Develop options</a:t>
                      </a:r>
                      <a:endParaRPr lang="en-US" sz="2800" dirty="0"/>
                    </a:p>
                  </a:txBody>
                  <a:tcPr marL="90593" marR="90593"/>
                </a:tc>
                <a:tc>
                  <a:txBody>
                    <a:bodyPr/>
                    <a:lstStyle/>
                    <a:p>
                      <a:r>
                        <a:rPr lang="en-US" sz="2800" dirty="0" smtClean="0"/>
                        <a:t>Place in context</a:t>
                      </a:r>
                    </a:p>
                  </a:txBody>
                  <a:tcPr marL="90593" marR="90593"/>
                </a:tc>
              </a:tr>
              <a:tr h="668418">
                <a:tc>
                  <a:txBody>
                    <a:bodyPr/>
                    <a:lstStyle/>
                    <a:p>
                      <a:r>
                        <a:rPr lang="en-US" sz="2800" dirty="0" smtClean="0"/>
                        <a:t>Analyze options</a:t>
                      </a:r>
                      <a:endParaRPr lang="en-US" sz="2800" dirty="0"/>
                    </a:p>
                  </a:txBody>
                  <a:tcPr marL="90593" marR="90593"/>
                </a:tc>
                <a:tc>
                  <a:txBody>
                    <a:bodyPr/>
                    <a:lstStyle/>
                    <a:p>
                      <a:r>
                        <a:rPr lang="en-US" sz="2800" dirty="0" smtClean="0"/>
                        <a:t>Use judgment</a:t>
                      </a:r>
                    </a:p>
                  </a:txBody>
                  <a:tcPr marL="90593" marR="90593"/>
                </a:tc>
              </a:tr>
              <a:tr h="668418">
                <a:tc>
                  <a:txBody>
                    <a:bodyPr/>
                    <a:lstStyle/>
                    <a:p>
                      <a:r>
                        <a:rPr lang="en-US" sz="2800" dirty="0" smtClean="0"/>
                        <a:t>Implement policy</a:t>
                      </a:r>
                      <a:endParaRPr lang="en-US" sz="2800" dirty="0"/>
                    </a:p>
                  </a:txBody>
                  <a:tcPr marL="90593" marR="90593"/>
                </a:tc>
                <a:tc>
                  <a:txBody>
                    <a:bodyPr/>
                    <a:lstStyle/>
                    <a:p>
                      <a:r>
                        <a:rPr lang="en-US" sz="2800" dirty="0" smtClean="0"/>
                        <a:t>Assess reaction</a:t>
                      </a:r>
                      <a:endParaRPr lang="en-US" sz="2800" dirty="0"/>
                    </a:p>
                  </a:txBody>
                  <a:tcPr marL="90593" marR="90593"/>
                </a:tc>
              </a:tr>
              <a:tr h="668418">
                <a:tc>
                  <a:txBody>
                    <a:bodyPr/>
                    <a:lstStyle/>
                    <a:p>
                      <a:r>
                        <a:rPr lang="en-US" sz="2800" dirty="0" smtClean="0"/>
                        <a:t>Evaluate effect</a:t>
                      </a:r>
                      <a:endParaRPr lang="en-US" sz="2800" dirty="0"/>
                    </a:p>
                  </a:txBody>
                  <a:tcPr marL="90593" marR="90593"/>
                </a:tc>
                <a:tc>
                  <a:txBody>
                    <a:bodyPr/>
                    <a:lstStyle/>
                    <a:p>
                      <a:r>
                        <a:rPr lang="en-US" sz="2800" dirty="0" smtClean="0"/>
                        <a:t>Prepare for next crisis</a:t>
                      </a:r>
                      <a:endParaRPr lang="en-US" sz="2800" dirty="0"/>
                    </a:p>
                  </a:txBody>
                  <a:tcPr marL="90593" marR="90593"/>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Visual Communication</a:t>
            </a:r>
            <a:endParaRPr lang="en-US" dirty="0"/>
          </a:p>
        </p:txBody>
      </p:sp>
      <p:graphicFrame>
        <p:nvGraphicFramePr>
          <p:cNvPr id="4" name="Content Placeholder 3"/>
          <p:cNvGraphicFramePr>
            <a:graphicFrameLocks noGrp="1"/>
          </p:cNvGraphicFramePr>
          <p:nvPr>
            <p:ph sz="quarter" idx="1"/>
          </p:nvPr>
        </p:nvGraphicFramePr>
        <p:xfrm>
          <a:off x="612775" y="1600200"/>
          <a:ext cx="8153401" cy="4734560"/>
        </p:xfrm>
        <a:graphic>
          <a:graphicData uri="http://schemas.openxmlformats.org/drawingml/2006/table">
            <a:tbl>
              <a:tblPr firstRow="1" bandRow="1">
                <a:tableStyleId>{5C22544A-7EE6-4342-B048-85BDC9FD1C3A}</a:tableStyleId>
              </a:tblPr>
              <a:tblGrid>
                <a:gridCol w="1585383"/>
                <a:gridCol w="3246261"/>
                <a:gridCol w="3321757"/>
              </a:tblGrid>
              <a:tr h="370840">
                <a:tc>
                  <a:txBody>
                    <a:bodyPr/>
                    <a:lstStyle/>
                    <a:p>
                      <a:r>
                        <a:rPr lang="en-US" sz="2800" dirty="0" smtClean="0"/>
                        <a:t>Kind</a:t>
                      </a:r>
                      <a:endParaRPr lang="en-US" sz="2800" dirty="0"/>
                    </a:p>
                  </a:txBody>
                  <a:tcPr marL="90593" marR="90593"/>
                </a:tc>
                <a:tc>
                  <a:txBody>
                    <a:bodyPr/>
                    <a:lstStyle/>
                    <a:p>
                      <a:r>
                        <a:rPr lang="en-US" sz="2800" dirty="0" smtClean="0"/>
                        <a:t>Main Features</a:t>
                      </a:r>
                      <a:endParaRPr lang="en-US" sz="2800" dirty="0"/>
                    </a:p>
                  </a:txBody>
                  <a:tcPr marL="90593" marR="90593"/>
                </a:tc>
                <a:tc>
                  <a:txBody>
                    <a:bodyPr/>
                    <a:lstStyle/>
                    <a:p>
                      <a:r>
                        <a:rPr lang="en-US" sz="2800" dirty="0" smtClean="0"/>
                        <a:t>Major Uses</a:t>
                      </a:r>
                      <a:endParaRPr lang="en-US" sz="2800" dirty="0"/>
                    </a:p>
                  </a:txBody>
                  <a:tcPr marL="90593" marR="90593"/>
                </a:tc>
              </a:tr>
              <a:tr h="370840">
                <a:tc>
                  <a:txBody>
                    <a:bodyPr/>
                    <a:lstStyle/>
                    <a:p>
                      <a:r>
                        <a:rPr lang="en-US" dirty="0" smtClean="0"/>
                        <a:t>Table</a:t>
                      </a:r>
                      <a:endParaRPr lang="en-US" dirty="0"/>
                    </a:p>
                  </a:txBody>
                  <a:tcPr marL="90593" marR="90593"/>
                </a:tc>
                <a:tc>
                  <a:txBody>
                    <a:bodyPr/>
                    <a:lstStyle/>
                    <a:p>
                      <a:r>
                        <a:rPr lang="en-US" dirty="0" smtClean="0"/>
                        <a:t>Numbers in columns</a:t>
                      </a:r>
                      <a:r>
                        <a:rPr lang="en-US" baseline="0" dirty="0" smtClean="0"/>
                        <a:t> and rows</a:t>
                      </a:r>
                      <a:endParaRPr lang="en-US" dirty="0"/>
                    </a:p>
                  </a:txBody>
                  <a:tcPr marL="90593" marR="90593"/>
                </a:tc>
                <a:tc>
                  <a:txBody>
                    <a:bodyPr/>
                    <a:lstStyle/>
                    <a:p>
                      <a:r>
                        <a:rPr lang="en-US" dirty="0" smtClean="0"/>
                        <a:t>List specific numbers or text </a:t>
                      </a:r>
                      <a:endParaRPr lang="en-US" dirty="0"/>
                    </a:p>
                  </a:txBody>
                  <a:tcPr marL="90593" marR="90593"/>
                </a:tc>
              </a:tr>
              <a:tr h="370840">
                <a:tc>
                  <a:txBody>
                    <a:bodyPr/>
                    <a:lstStyle/>
                    <a:p>
                      <a:r>
                        <a:rPr lang="en-US" dirty="0" smtClean="0"/>
                        <a:t>Line Graph</a:t>
                      </a:r>
                      <a:endParaRPr lang="en-US" dirty="0"/>
                    </a:p>
                  </a:txBody>
                  <a:tcPr marL="90593" marR="90593"/>
                </a:tc>
                <a:tc>
                  <a:txBody>
                    <a:bodyPr/>
                    <a:lstStyle/>
                    <a:p>
                      <a:r>
                        <a:rPr lang="en-US" dirty="0" smtClean="0"/>
                        <a:t>Lines plotted on a grid over time</a:t>
                      </a:r>
                      <a:endParaRPr lang="en-US" dirty="0"/>
                    </a:p>
                  </a:txBody>
                  <a:tcPr marL="90593" marR="90593"/>
                </a:tc>
                <a:tc>
                  <a:txBody>
                    <a:bodyPr/>
                    <a:lstStyle/>
                    <a:p>
                      <a:r>
                        <a:rPr lang="en-US" dirty="0" smtClean="0"/>
                        <a:t>Examine trends</a:t>
                      </a:r>
                      <a:endParaRPr lang="en-US" dirty="0"/>
                    </a:p>
                  </a:txBody>
                  <a:tcPr marL="90593" marR="90593"/>
                </a:tc>
              </a:tr>
              <a:tr h="370840">
                <a:tc>
                  <a:txBody>
                    <a:bodyPr/>
                    <a:lstStyle/>
                    <a:p>
                      <a:r>
                        <a:rPr lang="en-US" dirty="0" smtClean="0"/>
                        <a:t>Bar Chart</a:t>
                      </a:r>
                      <a:endParaRPr lang="en-US" dirty="0"/>
                    </a:p>
                  </a:txBody>
                  <a:tcPr marL="90593" marR="90593"/>
                </a:tc>
                <a:tc>
                  <a:txBody>
                    <a:bodyPr/>
                    <a:lstStyle/>
                    <a:p>
                      <a:r>
                        <a:rPr lang="en-US" dirty="0" smtClean="0"/>
                        <a:t>Vertical or horizontal</a:t>
                      </a:r>
                      <a:r>
                        <a:rPr lang="en-US" baseline="0" dirty="0" smtClean="0"/>
                        <a:t> columns plotted on a grid</a:t>
                      </a:r>
                      <a:endParaRPr lang="en-US" dirty="0"/>
                    </a:p>
                  </a:txBody>
                  <a:tcPr marL="90593" marR="90593"/>
                </a:tc>
                <a:tc>
                  <a:txBody>
                    <a:bodyPr/>
                    <a:lstStyle/>
                    <a:p>
                      <a:r>
                        <a:rPr lang="en-US" dirty="0" smtClean="0"/>
                        <a:t>Highlight magnitude</a:t>
                      </a:r>
                      <a:r>
                        <a:rPr lang="en-US" baseline="0" dirty="0" smtClean="0"/>
                        <a:t> or comparison of numbers</a:t>
                      </a:r>
                      <a:endParaRPr lang="en-US" dirty="0"/>
                    </a:p>
                  </a:txBody>
                  <a:tcPr marL="90593" marR="90593"/>
                </a:tc>
              </a:tr>
              <a:tr h="370840">
                <a:tc>
                  <a:txBody>
                    <a:bodyPr/>
                    <a:lstStyle/>
                    <a:p>
                      <a:r>
                        <a:rPr lang="en-US" dirty="0" smtClean="0"/>
                        <a:t>Pie Chart</a:t>
                      </a:r>
                      <a:endParaRPr lang="en-US" dirty="0"/>
                    </a:p>
                  </a:txBody>
                  <a:tcPr marL="90593" marR="90593"/>
                </a:tc>
                <a:tc>
                  <a:txBody>
                    <a:bodyPr/>
                    <a:lstStyle/>
                    <a:p>
                      <a:r>
                        <a:rPr lang="en-US" dirty="0" smtClean="0"/>
                        <a:t>Divided</a:t>
                      </a:r>
                      <a:r>
                        <a:rPr lang="en-US" baseline="0" dirty="0" smtClean="0"/>
                        <a:t> circle that represents 100%</a:t>
                      </a:r>
                      <a:endParaRPr lang="en-US" dirty="0"/>
                    </a:p>
                  </a:txBody>
                  <a:tcPr marL="90593" marR="90593"/>
                </a:tc>
                <a:tc>
                  <a:txBody>
                    <a:bodyPr/>
                    <a:lstStyle/>
                    <a:p>
                      <a:r>
                        <a:rPr lang="en-US" dirty="0" smtClean="0"/>
                        <a:t>Display</a:t>
                      </a:r>
                      <a:r>
                        <a:rPr lang="en-US" baseline="0" dirty="0" smtClean="0"/>
                        <a:t> proportions totaling to 100%</a:t>
                      </a:r>
                      <a:endParaRPr lang="en-US" dirty="0"/>
                    </a:p>
                  </a:txBody>
                  <a:tcPr marL="90593" marR="90593"/>
                </a:tc>
              </a:tr>
              <a:tr h="370840">
                <a:tc>
                  <a:txBody>
                    <a:bodyPr/>
                    <a:lstStyle/>
                    <a:p>
                      <a:r>
                        <a:rPr lang="en-US" dirty="0" smtClean="0"/>
                        <a:t>Map</a:t>
                      </a:r>
                      <a:endParaRPr lang="en-US" dirty="0"/>
                    </a:p>
                  </a:txBody>
                  <a:tcPr marL="90593" marR="90593"/>
                </a:tc>
                <a:tc>
                  <a:txBody>
                    <a:bodyPr/>
                    <a:lstStyle/>
                    <a:p>
                      <a:r>
                        <a:rPr lang="en-US" dirty="0" smtClean="0"/>
                        <a:t>Geographic regions</a:t>
                      </a:r>
                      <a:endParaRPr lang="en-US" dirty="0"/>
                    </a:p>
                  </a:txBody>
                  <a:tcPr marL="90593" marR="90593"/>
                </a:tc>
                <a:tc>
                  <a:txBody>
                    <a:bodyPr/>
                    <a:lstStyle/>
                    <a:p>
                      <a:r>
                        <a:rPr lang="en-US" dirty="0" smtClean="0"/>
                        <a:t>Suggest geographic patterns or clusters</a:t>
                      </a:r>
                      <a:endParaRPr lang="en-US" dirty="0"/>
                    </a:p>
                  </a:txBody>
                  <a:tcPr marL="90593" marR="90593"/>
                </a:tc>
              </a:tr>
              <a:tr h="370840">
                <a:tc>
                  <a:txBody>
                    <a:bodyPr/>
                    <a:lstStyle/>
                    <a:p>
                      <a:r>
                        <a:rPr lang="en-US" dirty="0" smtClean="0"/>
                        <a:t>Picture</a:t>
                      </a:r>
                      <a:endParaRPr lang="en-US" dirty="0"/>
                    </a:p>
                  </a:txBody>
                  <a:tcPr marL="90593" marR="90593"/>
                </a:tc>
                <a:tc>
                  <a:txBody>
                    <a:bodyPr/>
                    <a:lstStyle/>
                    <a:p>
                      <a:r>
                        <a:rPr lang="en-US" dirty="0" smtClean="0"/>
                        <a:t>Actual or artistic</a:t>
                      </a:r>
                      <a:r>
                        <a:rPr lang="en-US" baseline="0" dirty="0" smtClean="0"/>
                        <a:t> representations</a:t>
                      </a:r>
                      <a:endParaRPr lang="en-US" dirty="0"/>
                    </a:p>
                  </a:txBody>
                  <a:tcPr marL="90593" marR="90593"/>
                </a:tc>
                <a:tc>
                  <a:txBody>
                    <a:bodyPr/>
                    <a:lstStyle/>
                    <a:p>
                      <a:r>
                        <a:rPr lang="en-US" dirty="0" smtClean="0"/>
                        <a:t>Demonstrate sequences,</a:t>
                      </a:r>
                      <a:r>
                        <a:rPr lang="en-US" baseline="0" dirty="0" smtClean="0"/>
                        <a:t> enhance key features, evoke emotions, provide realism</a:t>
                      </a:r>
                      <a:endParaRPr lang="en-US" dirty="0"/>
                    </a:p>
                  </a:txBody>
                  <a:tcPr marL="90593" marR="90593"/>
                </a:tc>
              </a:tr>
              <a:tr h="370840">
                <a:tc>
                  <a:txBody>
                    <a:bodyPr/>
                    <a:lstStyle/>
                    <a:p>
                      <a:r>
                        <a:rPr lang="en-US" dirty="0" smtClean="0"/>
                        <a:t>Typography</a:t>
                      </a:r>
                      <a:endParaRPr lang="en-US" dirty="0"/>
                    </a:p>
                  </a:txBody>
                  <a:tcPr marL="90593" marR="90593"/>
                </a:tc>
                <a:tc>
                  <a:txBody>
                    <a:bodyPr/>
                    <a:lstStyle/>
                    <a:p>
                      <a:r>
                        <a:rPr lang="en-US" dirty="0" smtClean="0"/>
                        <a:t>Text</a:t>
                      </a:r>
                      <a:endParaRPr lang="en-US" dirty="0"/>
                    </a:p>
                  </a:txBody>
                  <a:tcPr marL="90593" marR="90593"/>
                </a:tc>
                <a:tc>
                  <a:txBody>
                    <a:bodyPr/>
                    <a:lstStyle/>
                    <a:p>
                      <a:r>
                        <a:rPr lang="en-US" dirty="0" smtClean="0"/>
                        <a:t>Highlight</a:t>
                      </a:r>
                      <a:r>
                        <a:rPr lang="en-US" baseline="0" dirty="0" smtClean="0"/>
                        <a:t> words through layout design</a:t>
                      </a:r>
                      <a:endParaRPr lang="en-US" dirty="0"/>
                    </a:p>
                  </a:txBody>
                  <a:tcPr marL="90593" marR="90593"/>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Charts</a:t>
            </a:r>
            <a:endParaRPr lang="en-US" dirty="0"/>
          </a:p>
        </p:txBody>
      </p:sp>
      <p:sp>
        <p:nvSpPr>
          <p:cNvPr id="4" name="TextBox 3"/>
          <p:cNvSpPr txBox="1"/>
          <p:nvPr/>
        </p:nvSpPr>
        <p:spPr>
          <a:xfrm>
            <a:off x="457200" y="1828800"/>
            <a:ext cx="8305800" cy="4524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4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Friends don’t let friends </a:t>
            </a:r>
          </a:p>
          <a:p>
            <a:pPr algn="ctr"/>
            <a:r>
              <a:rPr lang="en-US" sz="4800" dirty="0" smtClean="0">
                <a:ln w="18415" cmpd="sng">
                  <a:solidFill>
                    <a:srgbClr val="FFFFFF"/>
                  </a:solidFill>
                  <a:prstDash val="solid"/>
                </a:ln>
                <a:solidFill>
                  <a:srgbClr val="FFFFFF"/>
                </a:solidFill>
                <a:effectLst>
                  <a:outerShdw blurRad="38100" dist="38100" dir="2700000" algn="tl">
                    <a:srgbClr val="000000">
                      <a:alpha val="43137"/>
                    </a:srgbClr>
                  </a:outerShdw>
                </a:effectLst>
              </a:rPr>
              <a:t>make 3-D charts.</a:t>
            </a:r>
          </a:p>
          <a:p>
            <a:endParaRPr lang="en-US" sz="4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endParaRPr lang="en-US" sz="4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endParaRPr lang="en-US" sz="4800" dirty="0" smtClean="0">
              <a:ln w="18415" cmpd="sng">
                <a:solidFill>
                  <a:srgbClr val="FFFFFF"/>
                </a:solidFill>
                <a:prstDash val="solid"/>
              </a:ln>
              <a:solidFill>
                <a:srgbClr val="FFFFFF"/>
              </a:solidFill>
              <a:effectLst>
                <a:outerShdw blurRad="38100" dist="38100" dir="2700000" algn="tl">
                  <a:srgbClr val="000000">
                    <a:alpha val="43137"/>
                  </a:srgbClr>
                </a:outerShdw>
              </a:effectLst>
            </a:endParaRPr>
          </a:p>
          <a:p>
            <a:endParaRPr lang="en-US" sz="4800" dirty="0">
              <a:effectLst>
                <a:outerShdw blurRad="38100" dist="38100" dir="2700000" algn="tl">
                  <a:srgbClr val="000000">
                    <a:alpha val="43137"/>
                  </a:srgbClr>
                </a:outerShdw>
              </a:effectLst>
            </a:endParaRPr>
          </a:p>
        </p:txBody>
      </p:sp>
      <p:pic>
        <p:nvPicPr>
          <p:cNvPr id="231425" name="Picture 1"/>
          <p:cNvPicPr>
            <a:picLocks noGrp="1" noChangeAspect="1" noChangeArrowheads="1"/>
          </p:cNvPicPr>
          <p:nvPr>
            <p:ph sz="quarter" idx="1"/>
          </p:nvPr>
        </p:nvPicPr>
        <p:blipFill>
          <a:blip r:embed="rId3" cstate="print"/>
          <a:srcRect/>
          <a:stretch>
            <a:fillRect/>
          </a:stretch>
        </p:blipFill>
        <p:spPr bwMode="auto">
          <a:xfrm>
            <a:off x="2743200" y="3886200"/>
            <a:ext cx="4001530" cy="2209800"/>
          </a:xfrm>
          <a:prstGeom prst="rect">
            <a:avLst/>
          </a:prstGeom>
          <a:noFill/>
          <a:ln w="9525">
            <a:noFill/>
            <a:miter lim="800000"/>
            <a:headEnd/>
            <a:tailEnd/>
          </a:ln>
          <a:effectLst/>
        </p:spPr>
      </p:pic>
      <p:sp>
        <p:nvSpPr>
          <p:cNvPr id="5" name="&quot;No&quot; Symbol 4"/>
          <p:cNvSpPr/>
          <p:nvPr/>
        </p:nvSpPr>
        <p:spPr>
          <a:xfrm>
            <a:off x="3276600" y="3581400"/>
            <a:ext cx="2971800" cy="2590800"/>
          </a:xfrm>
          <a:prstGeom prst="noSmoking">
            <a:avLst>
              <a:gd name="adj" fmla="val 935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normAutofit fontScale="85000" lnSpcReduction="20000"/>
          </a:bodyPr>
          <a:lstStyle/>
          <a:p>
            <a:fld id="{64C45D65-C93D-4AB6-BD5C-B1788ECABCE7}"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are </a:t>
            </a:r>
            <a:r>
              <a:rPr lang="en-US" u="sng" dirty="0" smtClean="0"/>
              <a:t>we</a:t>
            </a:r>
            <a:r>
              <a:rPr lang="en-US" dirty="0" smtClean="0"/>
              <a:t>?</a:t>
            </a:r>
            <a:endParaRPr lang="en-US" dirty="0"/>
          </a:p>
        </p:txBody>
      </p:sp>
      <p:sp>
        <p:nvSpPr>
          <p:cNvPr id="5" name="Content Placeholder 4"/>
          <p:cNvSpPr>
            <a:spLocks noGrp="1"/>
          </p:cNvSpPr>
          <p:nvPr>
            <p:ph sz="quarter" idx="1"/>
          </p:nvPr>
        </p:nvSpPr>
        <p:spPr>
          <a:xfrm>
            <a:off x="457200" y="1600200"/>
            <a:ext cx="7924800" cy="5105400"/>
          </a:xfrm>
        </p:spPr>
        <p:txBody>
          <a:bodyPr>
            <a:normAutofit fontScale="92500"/>
          </a:bodyPr>
          <a:lstStyle/>
          <a:p>
            <a:r>
              <a:rPr lang="en-US" dirty="0" smtClean="0"/>
              <a:t>Community</a:t>
            </a:r>
          </a:p>
          <a:p>
            <a:pPr lvl="1"/>
            <a:r>
              <a:rPr lang="en-US" dirty="0" smtClean="0"/>
              <a:t>Culture --- shared set of beliefs and behaviors due to common history</a:t>
            </a:r>
          </a:p>
          <a:p>
            <a:pPr lvl="1"/>
            <a:r>
              <a:rPr lang="en-US" dirty="0" smtClean="0"/>
              <a:t>Society --- group bound by social networks, geography</a:t>
            </a:r>
          </a:p>
          <a:p>
            <a:pPr lvl="1"/>
            <a:r>
              <a:rPr lang="en-US" dirty="0" smtClean="0"/>
              <a:t>Population --- people that live in a defined area</a:t>
            </a:r>
          </a:p>
          <a:p>
            <a:pPr lvl="1">
              <a:buNone/>
            </a:pPr>
            <a:endParaRPr lang="en-US" dirty="0" smtClean="0"/>
          </a:p>
          <a:p>
            <a:pPr lvl="1">
              <a:buNone/>
            </a:pPr>
            <a:r>
              <a:rPr lang="en-US" dirty="0" smtClean="0"/>
              <a:t>Are the cultures of different regions of Michigan different?  </a:t>
            </a:r>
          </a:p>
          <a:p>
            <a:pPr lvl="1">
              <a:buNone/>
            </a:pPr>
            <a:r>
              <a:rPr lang="en-US" dirty="0" smtClean="0"/>
              <a:t>What are some ‘societal’ differences between the realities of urban environments vs. rural ones?</a:t>
            </a:r>
          </a:p>
          <a:p>
            <a:pPr lvl="1">
              <a:buNone/>
            </a:pPr>
            <a:r>
              <a:rPr lang="en-US" dirty="0" smtClean="0"/>
              <a:t>How do demographics and culture affect how we interpret our data?  </a:t>
            </a:r>
          </a:p>
        </p:txBody>
      </p:sp>
      <p:pic>
        <p:nvPicPr>
          <p:cNvPr id="203777" name="Picture 1" descr="C:\Documents and Settings\abarna\Local Settings\Temporary Internet Files\Content.IE5\7JHJY2V0\MC900055033[1].wmf"/>
          <p:cNvPicPr>
            <a:picLocks noChangeAspect="1" noChangeArrowheads="1"/>
          </p:cNvPicPr>
          <p:nvPr/>
        </p:nvPicPr>
        <p:blipFill>
          <a:blip r:embed="rId3" cstate="print"/>
          <a:srcRect/>
          <a:stretch>
            <a:fillRect/>
          </a:stretch>
        </p:blipFill>
        <p:spPr bwMode="auto">
          <a:xfrm>
            <a:off x="4800600" y="228600"/>
            <a:ext cx="3962400" cy="1537745"/>
          </a:xfrm>
          <a:prstGeom prst="rect">
            <a:avLst/>
          </a:prstGeom>
          <a:noFill/>
        </p:spPr>
      </p:pic>
      <p:sp>
        <p:nvSpPr>
          <p:cNvPr id="6" name="Slide Number Placeholder 5"/>
          <p:cNvSpPr>
            <a:spLocks noGrp="1"/>
          </p:cNvSpPr>
          <p:nvPr>
            <p:ph type="sldNum" sz="quarter" idx="16"/>
          </p:nvPr>
        </p:nvSpPr>
        <p:spPr/>
        <p:txBody>
          <a:bodyPr>
            <a:normAutofit fontScale="85000" lnSpcReduction="20000"/>
          </a:bodyPr>
          <a:lstStyle/>
          <a:p>
            <a:fld id="{64C45D65-C93D-4AB6-BD5C-B1788ECABCE7}"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not good. Why?</a:t>
            </a:r>
            <a:endParaRPr lang="en-US" dirty="0"/>
          </a:p>
        </p:txBody>
      </p:sp>
      <p:graphicFrame>
        <p:nvGraphicFramePr>
          <p:cNvPr id="4" name="Content Placeholder 3"/>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normAutofit fontScale="85000" lnSpcReduction="20000"/>
          </a:bodyPr>
          <a:lstStyle/>
          <a:p>
            <a:fld id="{64C45D65-C93D-4AB6-BD5C-B1788ECABCE7}"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PART FOUR</a:t>
            </a:r>
            <a:endParaRPr lang="en-US" dirty="0"/>
          </a:p>
        </p:txBody>
      </p:sp>
      <p:sp>
        <p:nvSpPr>
          <p:cNvPr id="3" name="Content Placeholder 2"/>
          <p:cNvSpPr>
            <a:spLocks noGrp="1"/>
          </p:cNvSpPr>
          <p:nvPr>
            <p:ph sz="quarter" idx="1"/>
          </p:nvPr>
        </p:nvSpPr>
        <p:spPr/>
        <p:txBody>
          <a:bodyPr/>
          <a:lstStyle/>
          <a:p>
            <a:pPr>
              <a:buNone/>
            </a:pPr>
            <a:r>
              <a:rPr lang="en-US" dirty="0" smtClean="0"/>
              <a:t>The purpose of this part of the day is to teach:</a:t>
            </a:r>
          </a:p>
          <a:p>
            <a:r>
              <a:rPr lang="en-US" dirty="0" smtClean="0"/>
              <a:t>Ways to organize your data in Excel</a:t>
            </a:r>
          </a:p>
          <a:p>
            <a:r>
              <a:rPr lang="en-US" dirty="0" smtClean="0"/>
              <a:t>How to construct a chart in Excel</a:t>
            </a:r>
          </a:p>
          <a:p>
            <a:r>
              <a:rPr lang="en-US" dirty="0" smtClean="0"/>
              <a:t>How to get your chart from Excel into Publisher</a:t>
            </a:r>
          </a:p>
          <a:p>
            <a:r>
              <a:rPr lang="en-US" dirty="0" smtClean="0"/>
              <a:t>How to develop a two-page handout in Publisher.</a:t>
            </a:r>
          </a:p>
          <a:p>
            <a:pPr>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Debriefing	</a:t>
            </a:r>
            <a:endParaRPr lang="en-US" dirty="0"/>
          </a:p>
        </p:txBody>
      </p:sp>
      <p:sp>
        <p:nvSpPr>
          <p:cNvPr id="3" name="Content Placeholder 2"/>
          <p:cNvSpPr>
            <a:spLocks noGrp="1"/>
          </p:cNvSpPr>
          <p:nvPr>
            <p:ph sz="quarter" idx="1"/>
          </p:nvPr>
        </p:nvSpPr>
        <p:spPr/>
        <p:txBody>
          <a:bodyPr/>
          <a:lstStyle/>
          <a:p>
            <a:r>
              <a:rPr lang="en-US" dirty="0" smtClean="0"/>
              <a:t>What part did you like best?</a:t>
            </a:r>
          </a:p>
          <a:p>
            <a:r>
              <a:rPr lang="en-US" dirty="0" smtClean="0"/>
              <a:t>What part did you like least?</a:t>
            </a:r>
          </a:p>
          <a:p>
            <a:r>
              <a:rPr lang="en-US" dirty="0" smtClean="0"/>
              <a:t>What was working with your group like?</a:t>
            </a:r>
          </a:p>
          <a:p>
            <a:r>
              <a:rPr lang="en-US" dirty="0" smtClean="0"/>
              <a:t>What new skills did you learn?</a:t>
            </a:r>
          </a:p>
          <a:p>
            <a:r>
              <a:rPr lang="en-US" dirty="0" smtClean="0"/>
              <a:t>What did you already know?</a:t>
            </a:r>
          </a:p>
          <a:p>
            <a:r>
              <a:rPr lang="en-US" dirty="0" smtClean="0"/>
              <a:t>Is there anything you need more information or practice with before you feel you can do it yourself?</a:t>
            </a:r>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92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Lunchtime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93</a:t>
            </a:fld>
            <a:endParaRPr lang="en-US"/>
          </a:p>
        </p:txBody>
      </p:sp>
      <p:pic>
        <p:nvPicPr>
          <p:cNvPr id="173058" name="Picture 2" descr="https://fbcdn-sphotos-a.akamaihd.net/hphotos-ak-ash4/397140_351731761506355_211314828881383_1486748_1130378029_n.jpg"/>
          <p:cNvPicPr>
            <a:picLocks noChangeAspect="1" noChangeArrowheads="1"/>
          </p:cNvPicPr>
          <p:nvPr/>
        </p:nvPicPr>
        <p:blipFill>
          <a:blip r:embed="rId3" cstate="print"/>
          <a:srcRect/>
          <a:stretch>
            <a:fillRect/>
          </a:stretch>
        </p:blipFill>
        <p:spPr bwMode="auto">
          <a:xfrm>
            <a:off x="381000" y="2133600"/>
            <a:ext cx="8288360" cy="3912108"/>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Break</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64C45D65-C93D-4AB6-BD5C-B1788ECABCE7}" type="slidenum">
              <a:rPr lang="en-US" smtClean="0"/>
              <a:pPr/>
              <a:t>94</a:t>
            </a:fld>
            <a:endParaRPr lang="en-US"/>
          </a:p>
        </p:txBody>
      </p:sp>
      <p:pic>
        <p:nvPicPr>
          <p:cNvPr id="201730" name="Picture 2" descr="https://sphotos.xx.fbcdn.net/hphotos-ash4/397086_338451566167708_211314828881383_1445550_842277698_n.jpg"/>
          <p:cNvPicPr>
            <a:picLocks noChangeAspect="1" noChangeArrowheads="1"/>
          </p:cNvPicPr>
          <p:nvPr/>
        </p:nvPicPr>
        <p:blipFill>
          <a:blip r:embed="rId3" cstate="print"/>
          <a:srcRect/>
          <a:stretch>
            <a:fillRect/>
          </a:stretch>
        </p:blipFill>
        <p:spPr bwMode="auto">
          <a:xfrm>
            <a:off x="2590800" y="609600"/>
            <a:ext cx="5953125" cy="5562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4468</TotalTime>
  <Words>3270</Words>
  <Application>Microsoft Office PowerPoint</Application>
  <PresentationFormat>On-screen Show (4:3)</PresentationFormat>
  <Paragraphs>765</Paragraphs>
  <Slides>94</Slides>
  <Notes>78</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Median</vt:lpstr>
      <vt:lpstr>The Wonderful World of Data </vt:lpstr>
      <vt:lpstr>Outline</vt:lpstr>
      <vt:lpstr>What’s your data story?</vt:lpstr>
      <vt:lpstr>Slide 4</vt:lpstr>
      <vt:lpstr>Why data?</vt:lpstr>
      <vt:lpstr>Disclaimer</vt:lpstr>
      <vt:lpstr>What is data?</vt:lpstr>
      <vt:lpstr>How do we measure things?</vt:lpstr>
      <vt:lpstr>Who are we?</vt:lpstr>
      <vt:lpstr>The Best Stats You’ve Ever Seen</vt:lpstr>
      <vt:lpstr>Circle Chart Hall of Fame</vt:lpstr>
      <vt:lpstr>Strategic Prevention Framework</vt:lpstr>
      <vt:lpstr>Ten Essential Public Health Services</vt:lpstr>
      <vt:lpstr>Slide 14</vt:lpstr>
      <vt:lpstr>The Scientific Method</vt:lpstr>
      <vt:lpstr>Selecting data to describe your problem</vt:lpstr>
      <vt:lpstr>How do we usually measure  social or health problems?</vt:lpstr>
      <vt:lpstr>Geographic Units</vt:lpstr>
      <vt:lpstr>Validity and Reliability</vt:lpstr>
      <vt:lpstr>Unit of Analysis</vt:lpstr>
      <vt:lpstr>Data Jargon</vt:lpstr>
      <vt:lpstr>Group Work: Data Basics: Overview</vt:lpstr>
      <vt:lpstr>Table Activity PART ONE</vt:lpstr>
      <vt:lpstr>Finding Meaning in your Data</vt:lpstr>
      <vt:lpstr>How do we know if our  data mean anything?</vt:lpstr>
      <vt:lpstr>Comparisons</vt:lpstr>
      <vt:lpstr>Trends</vt:lpstr>
      <vt:lpstr>Cross trending</vt:lpstr>
      <vt:lpstr>Significance</vt:lpstr>
      <vt:lpstr>Is it significant?</vt:lpstr>
      <vt:lpstr>Are they significantly different?</vt:lpstr>
      <vt:lpstr>Community-level Variation</vt:lpstr>
      <vt:lpstr>Data Sources</vt:lpstr>
      <vt:lpstr>Demographics</vt:lpstr>
      <vt:lpstr>The Census</vt:lpstr>
      <vt:lpstr>www.census.gov</vt:lpstr>
      <vt:lpstr>Slide 37</vt:lpstr>
      <vt:lpstr>Health Data</vt:lpstr>
      <vt:lpstr>Health Data</vt:lpstr>
      <vt:lpstr>Health Data</vt:lpstr>
      <vt:lpstr>Michigan Department of Community Health Vital Stats Website</vt:lpstr>
      <vt:lpstr>Health Surveys</vt:lpstr>
      <vt:lpstr>Types of Data</vt:lpstr>
      <vt:lpstr>Health Administrative Data</vt:lpstr>
      <vt:lpstr>Court / Law / Safety</vt:lpstr>
      <vt:lpstr>Basic Human Services Data Sources</vt:lpstr>
      <vt:lpstr>Education Data Sources</vt:lpstr>
      <vt:lpstr>www.mischooldata.org</vt:lpstr>
      <vt:lpstr>Data Availability </vt:lpstr>
      <vt:lpstr>Table Activity PART TWO</vt:lpstr>
      <vt:lpstr>a. How do you measure this problem?</vt:lpstr>
      <vt:lpstr>b. So, who cares if they do that?</vt:lpstr>
      <vt:lpstr>c. What are the group breakouts?</vt:lpstr>
      <vt:lpstr>Secondary Data Sources of Interest</vt:lpstr>
      <vt:lpstr>Primary vs. Secondary</vt:lpstr>
      <vt:lpstr>Slide 56</vt:lpstr>
      <vt:lpstr>“Outcomes”</vt:lpstr>
      <vt:lpstr>“Determinants”</vt:lpstr>
      <vt:lpstr>Chain of Causation</vt:lpstr>
      <vt:lpstr>Slide 60</vt:lpstr>
      <vt:lpstr>Slide 61</vt:lpstr>
      <vt:lpstr>Where does Prevention Begin? Where do we Focus?</vt:lpstr>
      <vt:lpstr>Slide 63</vt:lpstr>
      <vt:lpstr>Healthy! Capital Counties Model  for How Health Happens…</vt:lpstr>
      <vt:lpstr>County Health Rankings Model</vt:lpstr>
      <vt:lpstr>Slide 66</vt:lpstr>
      <vt:lpstr>Table Activity PART THREE</vt:lpstr>
      <vt:lpstr>d. What group  is more likely to have the problem?</vt:lpstr>
      <vt:lpstr>e. So, why them?</vt:lpstr>
      <vt:lpstr>f. Does the problem cause more bad things in some groups than others?</vt:lpstr>
      <vt:lpstr>g. Why here?</vt:lpstr>
      <vt:lpstr>h. Why now?</vt:lpstr>
      <vt:lpstr>i. Programs, Resources, Policies</vt:lpstr>
      <vt:lpstr>Sharing your data</vt:lpstr>
      <vt:lpstr>What to Share</vt:lpstr>
      <vt:lpstr>Translating Data </vt:lpstr>
      <vt:lpstr>Slide 77</vt:lpstr>
      <vt:lpstr>Ethical Data Presentation</vt:lpstr>
      <vt:lpstr>Considerations for Deciding what data to Present…</vt:lpstr>
      <vt:lpstr>Numerical Literacy</vt:lpstr>
      <vt:lpstr>Approximate representations of numerical magnitude</vt:lpstr>
      <vt:lpstr>Precise Representation  of Distinct Individuals</vt:lpstr>
      <vt:lpstr>Create Numeric Analogies</vt:lpstr>
      <vt:lpstr>Other fun ones…</vt:lpstr>
      <vt:lpstr>Things to consider…</vt:lpstr>
      <vt:lpstr>Pitfalls</vt:lpstr>
      <vt:lpstr>Communicating with Policy Makers</vt:lpstr>
      <vt:lpstr>Forms of Visual Communication</vt:lpstr>
      <vt:lpstr>3-D Charts</vt:lpstr>
      <vt:lpstr>This is not good. Why?</vt:lpstr>
      <vt:lpstr>Group PART FOUR</vt:lpstr>
      <vt:lpstr>Debriefing </vt:lpstr>
      <vt:lpstr>Lunchtime</vt:lpstr>
      <vt:lpstr>Break</vt:lpstr>
    </vt:vector>
  </TitlesOfParts>
  <Company>Barry-Eaton District Health Dept.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Barna</dc:creator>
  <cp:lastModifiedBy>Anne Barna</cp:lastModifiedBy>
  <cp:revision>250</cp:revision>
  <dcterms:created xsi:type="dcterms:W3CDTF">2010-10-20T17:07:27Z</dcterms:created>
  <dcterms:modified xsi:type="dcterms:W3CDTF">2012-05-09T21:59:48Z</dcterms:modified>
</cp:coreProperties>
</file>